
<file path=[Content_Types].xml><?xml version="1.0" encoding="utf-8"?>
<Types xmlns="http://schemas.openxmlformats.org/package/2006/content-types">
  <Default ContentType="image/x-emf" Extension="emf"/>
  <Default ContentType="image/jpeg" Extension="jpeg"/>
  <Default ContentType="image/jpeg" Extension="JPG"/>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notesMaster+xml" PartName="/ppt/notesMasters/notesMaster1.xml"/>
  <Override ContentType="application/vnd.openxmlformats-officedocument.presentationml.handoutMaster+xml" PartName="/ppt/handoutMasters/handout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9"/>
  </p:notesMasterIdLst>
  <p:handoutMasterIdLst>
    <p:handoutMasterId r:id="rId60"/>
  </p:handoutMasterIdLst>
  <p:sldIdLst>
    <p:sldId id="265" r:id="rId2"/>
    <p:sldId id="266" r:id="rId3"/>
    <p:sldId id="267" r:id="rId4"/>
    <p:sldId id="353" r:id="rId5"/>
    <p:sldId id="268" r:id="rId6"/>
    <p:sldId id="328" r:id="rId7"/>
    <p:sldId id="327" r:id="rId8"/>
    <p:sldId id="275" r:id="rId9"/>
    <p:sldId id="284" r:id="rId10"/>
    <p:sldId id="274" r:id="rId11"/>
    <p:sldId id="277" r:id="rId12"/>
    <p:sldId id="318" r:id="rId13"/>
    <p:sldId id="283" r:id="rId14"/>
    <p:sldId id="333" r:id="rId15"/>
    <p:sldId id="276" r:id="rId16"/>
    <p:sldId id="280" r:id="rId17"/>
    <p:sldId id="334" r:id="rId18"/>
    <p:sldId id="281" r:id="rId19"/>
    <p:sldId id="288" r:id="rId20"/>
    <p:sldId id="294" r:id="rId21"/>
    <p:sldId id="350" r:id="rId22"/>
    <p:sldId id="354" r:id="rId23"/>
    <p:sldId id="293" r:id="rId24"/>
    <p:sldId id="351" r:id="rId25"/>
    <p:sldId id="355" r:id="rId26"/>
    <p:sldId id="298" r:id="rId27"/>
    <p:sldId id="335" r:id="rId28"/>
    <p:sldId id="300" r:id="rId29"/>
    <p:sldId id="336" r:id="rId30"/>
    <p:sldId id="331" r:id="rId31"/>
    <p:sldId id="302" r:id="rId32"/>
    <p:sldId id="315" r:id="rId33"/>
    <p:sldId id="319" r:id="rId34"/>
    <p:sldId id="320" r:id="rId35"/>
    <p:sldId id="337" r:id="rId36"/>
    <p:sldId id="338" r:id="rId37"/>
    <p:sldId id="312" r:id="rId38"/>
    <p:sldId id="356" r:id="rId39"/>
    <p:sldId id="339" r:id="rId40"/>
    <p:sldId id="322" r:id="rId41"/>
    <p:sldId id="317" r:id="rId42"/>
    <p:sldId id="313" r:id="rId43"/>
    <p:sldId id="292" r:id="rId44"/>
    <p:sldId id="291" r:id="rId45"/>
    <p:sldId id="314" r:id="rId46"/>
    <p:sldId id="326" r:id="rId47"/>
    <p:sldId id="295" r:id="rId48"/>
    <p:sldId id="296" r:id="rId49"/>
    <p:sldId id="349" r:id="rId50"/>
    <p:sldId id="342" r:id="rId51"/>
    <p:sldId id="321" r:id="rId52"/>
    <p:sldId id="344" r:id="rId53"/>
    <p:sldId id="345" r:id="rId54"/>
    <p:sldId id="343" r:id="rId55"/>
    <p:sldId id="323" r:id="rId56"/>
    <p:sldId id="346" r:id="rId57"/>
    <p:sldId id="347"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p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597AD"/>
    <a:srgbClr val="92D050"/>
    <a:srgbClr val="9BBB59"/>
    <a:srgbClr val="4C75A5"/>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1" autoAdjust="0"/>
    <p:restoredTop sz="45455" autoAdjust="0"/>
  </p:normalViewPr>
  <p:slideViewPr>
    <p:cSldViewPr snapToGrid="0">
      <p:cViewPr varScale="1">
        <p:scale>
          <a:sx n="42" d="100"/>
          <a:sy n="42" d="100"/>
        </p:scale>
        <p:origin x="1182" y="60"/>
      </p:cViewPr>
      <p:guideLst/>
    </p:cSldViewPr>
  </p:slideViewPr>
  <p:notesTextViewPr>
    <p:cViewPr>
      <p:scale>
        <a:sx n="3" d="2"/>
        <a:sy n="3" d="2"/>
      </p:scale>
      <p:origin x="0" y="0"/>
    </p:cViewPr>
  </p:notesTextViewPr>
  <p:notesViewPr>
    <p:cSldViewPr snapToGrid="0">
      <p:cViewPr varScale="1">
        <p:scale>
          <a:sx n="101" d="100"/>
          <a:sy n="101" d="100"/>
        </p:scale>
        <p:origin x="26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8A9C24-550E-4BDD-8B76-EB94458A5E34}" type="datetimeFigureOut">
              <a:rPr lang="sv-SE" smtClean="0"/>
              <a:t>2021-10-31</a:t>
            </a:fld>
            <a:endParaRPr lang="sv-S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0E9DC9-1C62-4520-B584-F7CCDAC28485}" type="slidenum">
              <a:rPr lang="sv-SE" smtClean="0"/>
              <a:t>‹#›</a:t>
            </a:fld>
            <a:endParaRPr lang="sv-SE"/>
          </a:p>
        </p:txBody>
      </p:sp>
    </p:spTree>
    <p:extLst>
      <p:ext uri="{BB962C8B-B14F-4D97-AF65-F5344CB8AC3E}">
        <p14:creationId xmlns:p14="http://schemas.microsoft.com/office/powerpoint/2010/main" val="2167941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8E55C-49CD-47CF-BDBD-3D9DE9805B75}" type="datetimeFigureOut">
              <a:rPr lang="sv-SE" smtClean="0"/>
              <a:t>2021-10-31</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BFEA1-C062-4C55-87EB-890FD48FFDFC}" type="slidenum">
              <a:rPr lang="sv-SE" smtClean="0"/>
              <a:t>‹#›</a:t>
            </a:fld>
            <a:endParaRPr lang="sv-SE"/>
          </a:p>
        </p:txBody>
      </p:sp>
    </p:spTree>
    <p:extLst>
      <p:ext uri="{BB962C8B-B14F-4D97-AF65-F5344CB8AC3E}">
        <p14:creationId xmlns:p14="http://schemas.microsoft.com/office/powerpoint/2010/main" val="1190617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sebastien.hillaire@frostbite.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witter.com/SebHillair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Go full screen please: slides have lots of animations </a:t>
            </a:r>
            <a:r>
              <a:rPr lang="en-GB" dirty="0">
                <a:sym typeface="Wingdings" panose="05000000000000000000" pitchFamily="2" charset="2"/>
              </a:rPr>
              <a:t></a:t>
            </a:r>
            <a:endParaRPr lang="en-GB" dirty="0"/>
          </a:p>
          <a:p>
            <a:pPr lvl="0"/>
            <a:endParaRPr lang="en-GB" dirty="0"/>
          </a:p>
          <a:p>
            <a:pPr lvl="0"/>
            <a:r>
              <a:rPr lang="en-GB" dirty="0"/>
              <a:t>Do not hesitate to contact me:</a:t>
            </a:r>
            <a:endParaRPr lang="en-GB" u="none" dirty="0">
              <a:hlinkClick r:id="rId3"/>
            </a:endParaRPr>
          </a:p>
          <a:p>
            <a:pPr lvl="0"/>
            <a:r>
              <a:rPr lang="en-GB" dirty="0">
                <a:hlinkClick r:id="rId3"/>
              </a:rPr>
              <a:t>sebastien.hillaire@frostbite.com</a:t>
            </a:r>
            <a:r>
              <a:rPr lang="en-GB" dirty="0"/>
              <a:t> </a:t>
            </a:r>
          </a:p>
          <a:p>
            <a:pPr lvl="0"/>
            <a:r>
              <a:rPr lang="en-GB" dirty="0">
                <a:hlinkClick r:id="rId4"/>
              </a:rPr>
              <a:t>https://twitter.com/SebHillaire</a:t>
            </a:r>
            <a:r>
              <a:rPr lang="en-GB" dirty="0"/>
              <a:t> </a:t>
            </a:r>
          </a:p>
          <a:p>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1</a:t>
            </a:fld>
            <a:endParaRPr lang="sv-SE"/>
          </a:p>
        </p:txBody>
      </p:sp>
    </p:spTree>
    <p:extLst>
      <p:ext uri="{BB962C8B-B14F-4D97-AF65-F5344CB8AC3E}">
        <p14:creationId xmlns:p14="http://schemas.microsoft.com/office/powerpoint/2010/main" val="2221669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10</a:t>
            </a:fld>
            <a:endParaRPr lang="sv-SE"/>
          </a:p>
        </p:txBody>
      </p:sp>
    </p:spTree>
    <p:extLst>
      <p:ext uri="{BB962C8B-B14F-4D97-AF65-F5344CB8AC3E}">
        <p14:creationId xmlns:p14="http://schemas.microsoft.com/office/powerpoint/2010/main" val="1057364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of today we restrict ourselves to single scattering when rendering volumetric. This is already challenging</a:t>
            </a:r>
            <a:r>
              <a:rPr lang="en-GB" baseline="0" dirty="0"/>
              <a:t> to get right</a:t>
            </a:r>
            <a:r>
              <a:rPr lang="en-GB" dirty="0"/>
              <a:t>.</a:t>
            </a:r>
          </a:p>
          <a:p>
            <a:endParaRPr lang="en-GB" dirty="0"/>
          </a:p>
          <a:p>
            <a:r>
              <a:rPr lang="en-GB" dirty="0"/>
              <a:t>When a light surface interact with a surface, it is possible</a:t>
            </a:r>
            <a:r>
              <a:rPr lang="en-GB" baseline="0" dirty="0"/>
              <a:t> to evaluate the amount of light bounce to the camera by evaluating for example a BRDF. But in the presence of participating media, things get more complex.</a:t>
            </a:r>
          </a:p>
          <a:p>
            <a:endParaRPr lang="en-GB" baseline="0" dirty="0"/>
          </a:p>
          <a:p>
            <a:pPr marL="171450" indent="-171450">
              <a:buFontTx/>
              <a:buChar char="-"/>
            </a:pPr>
            <a:r>
              <a:rPr lang="en-GB" baseline="0" dirty="0"/>
              <a:t>You have to take into account transmittance when the light is traveling through the media</a:t>
            </a:r>
          </a:p>
          <a:p>
            <a:pPr marL="171450" indent="-171450">
              <a:buFontTx/>
              <a:buChar char="-"/>
            </a:pPr>
            <a:r>
              <a:rPr lang="en-GB" baseline="0" dirty="0"/>
              <a:t>Then you need to integrate the scattered light along the view ray by taking many samples</a:t>
            </a:r>
          </a:p>
          <a:p>
            <a:pPr marL="171450" indent="-171450">
              <a:buFontTx/>
              <a:buChar char="-"/>
            </a:pPr>
            <a:r>
              <a:rPr lang="en-GB" baseline="0" dirty="0"/>
              <a:t>For each of these samples, you also need to take into account transmittance to the view point</a:t>
            </a:r>
          </a:p>
          <a:p>
            <a:pPr marL="171450" indent="-171450">
              <a:buFontTx/>
              <a:buChar char="-"/>
            </a:pPr>
            <a:r>
              <a:rPr lang="en-GB" baseline="0" dirty="0"/>
              <a:t>You also need to integrate the scattered light at each position</a:t>
            </a:r>
          </a:p>
          <a:p>
            <a:pPr marL="171450" indent="-171450">
              <a:buFontTx/>
              <a:buChar char="-"/>
            </a:pPr>
            <a:r>
              <a:rPr lang="en-GB" baseline="0" dirty="0"/>
              <a:t>And take into account phase function, regular shadow map (opaque objects) and volumetric shadow map (participating media and other volumetric entity)</a:t>
            </a:r>
            <a:endParaRPr lang="en-GB" dirty="0"/>
          </a:p>
        </p:txBody>
      </p:sp>
      <p:sp>
        <p:nvSpPr>
          <p:cNvPr id="4" name="Slide Number Placeholder 3"/>
          <p:cNvSpPr>
            <a:spLocks noGrp="1"/>
          </p:cNvSpPr>
          <p:nvPr>
            <p:ph type="sldNum" sz="quarter" idx="10"/>
          </p:nvPr>
        </p:nvSpPr>
        <p:spPr/>
        <p:txBody>
          <a:bodyPr/>
          <a:lstStyle/>
          <a:p>
            <a:fld id="{002BFEA1-C062-4C55-87EB-890FD48FFDFC}" type="slidenum">
              <a:rPr lang="sv-SE" smtClean="0"/>
              <a:t>11</a:t>
            </a:fld>
            <a:endParaRPr lang="sv-SE"/>
          </a:p>
        </p:txBody>
      </p:sp>
    </p:spTree>
    <p:extLst>
      <p:ext uri="{BB962C8B-B14F-4D97-AF65-F5344CB8AC3E}">
        <p14:creationId xmlns:p14="http://schemas.microsoft.com/office/powerpoint/2010/main" val="37930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As</a:t>
            </a:r>
            <a:r>
              <a:rPr lang="en-GB" baseline="0" dirty="0"/>
              <a:t> in </a:t>
            </a:r>
            <a:r>
              <a:rPr lang="en-GB" baseline="0" dirty="0" err="1"/>
              <a:t>Wronski</a:t>
            </a:r>
            <a:r>
              <a:rPr lang="en-GB" baseline="0" dirty="0"/>
              <a:t>, </a:t>
            </a:r>
            <a:r>
              <a:rPr lang="en-GB" dirty="0"/>
              <a:t>All our</a:t>
            </a:r>
            <a:r>
              <a:rPr lang="en-GB" baseline="0" dirty="0"/>
              <a:t> volumes are 3d textures that are clip space aligned (such voxels become </a:t>
            </a:r>
            <a:r>
              <a:rPr lang="en-GB" i="1" baseline="0" dirty="0" err="1"/>
              <a:t>Froxels</a:t>
            </a:r>
            <a:r>
              <a:rPr lang="en-GB" i="1" baseline="0" dirty="0"/>
              <a:t> </a:t>
            </a:r>
            <a:r>
              <a:rPr lang="en-GB" i="0" baseline="0" dirty="0"/>
              <a:t>in world space</a:t>
            </a:r>
            <a:r>
              <a:rPr lang="en-GB" baseline="0" dirty="0"/>
              <a:t>, Credit Alex Evans and Sony ATG </a:t>
            </a:r>
            <a:r>
              <a:rPr lang="en-GB" baseline="0" dirty="0">
                <a:sym typeface="Wingdings" panose="05000000000000000000" pitchFamily="2" charset="2"/>
              </a:rPr>
              <a:t>, see </a:t>
            </a:r>
            <a:r>
              <a:rPr lang="en-US" sz="1200" b="0" i="1" kern="1200" dirty="0">
                <a:solidFill>
                  <a:schemeClr val="tx1"/>
                </a:solidFill>
                <a:effectLst/>
                <a:latin typeface="+mn-lt"/>
                <a:ea typeface="+mn-ea"/>
                <a:cs typeface="+mn-cs"/>
              </a:rPr>
              <a:t>Learning from Failure: a Survey of Promising, Unconventional and Mostly Abandoned Renderers for ‘Dreams PS4’, a Geometrically</a:t>
            </a:r>
            <a:r>
              <a:rPr lang="en-US" sz="1200" b="0" i="1" kern="1200" baseline="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Dense, Painterly UGC Game’</a:t>
            </a:r>
            <a:r>
              <a:rPr lang="en-US" sz="1200" b="0" i="0" kern="1200" dirty="0">
                <a:solidFill>
                  <a:schemeClr val="tx1"/>
                </a:solidFill>
                <a:effectLst/>
                <a:latin typeface="+mn-lt"/>
                <a:ea typeface="+mn-ea"/>
                <a:cs typeface="+mn-cs"/>
              </a:rPr>
              <a:t>, Advances in Real-Time Rendering course, SIGGRAPH 2015</a:t>
            </a:r>
            <a:r>
              <a:rPr lang="en-GB" baseline="0" dirty="0"/>
              <a:t>). </a:t>
            </a:r>
          </a:p>
          <a:p>
            <a:endParaRPr lang="en-GB" baseline="0" dirty="0"/>
          </a:p>
          <a:p>
            <a:r>
              <a:rPr lang="en-GB" baseline="0" dirty="0"/>
              <a:t>This volume is also aligned with our screen light tiles. This is because we are reusing the forward light tile list culling result to accelerate the scattered light evaluation (remember, Frostbite is a tile based deferred lighting engine).</a:t>
            </a:r>
          </a:p>
          <a:p>
            <a:endParaRPr lang="en-GB" baseline="0" dirty="0"/>
          </a:p>
          <a:p>
            <a:r>
              <a:rPr lang="en-GB" baseline="0" dirty="0"/>
              <a:t>Our volume tiles in screen space can be smaller than the light tiles (which are 16x16 pixels).</a:t>
            </a:r>
          </a:p>
          <a:p>
            <a:endParaRPr lang="en-GB" baseline="0" dirty="0"/>
          </a:p>
          <a:p>
            <a:r>
              <a:rPr lang="en-GB" baseline="0" dirty="0"/>
              <a:t>By default we use</a:t>
            </a:r>
          </a:p>
          <a:p>
            <a:pPr marL="285750" indent="-285750">
              <a:buFont typeface="Arial" panose="020B0604020202020204" pitchFamily="34" charset="0"/>
              <a:buChar char="•"/>
            </a:pPr>
            <a:r>
              <a:rPr lang="en-GB" dirty="0"/>
              <a:t>Depth resolution of 64</a:t>
            </a:r>
          </a:p>
          <a:p>
            <a:pPr marL="285750" indent="-285750">
              <a:buFont typeface="Arial" panose="020B0604020202020204" pitchFamily="34" charset="0"/>
              <a:buChar char="•"/>
            </a:pPr>
            <a:r>
              <a:rPr lang="en-GB" dirty="0"/>
              <a:t>8x8 volume tiles</a:t>
            </a:r>
            <a:endParaRPr lang="sv-SE" dirty="0"/>
          </a:p>
          <a:p>
            <a:endParaRPr lang="en-GB" dirty="0"/>
          </a:p>
          <a:p>
            <a:endParaRPr lang="en-GB" dirty="0"/>
          </a:p>
          <a:p>
            <a:pPr marL="285750" indent="-285750">
              <a:buFont typeface="Arial" panose="020B0604020202020204" pitchFamily="34" charset="0"/>
              <a:buChar char="•"/>
            </a:pPr>
            <a:r>
              <a:rPr lang="en-GB" dirty="0"/>
              <a:t>720p   requires 160x90x64   (~7mb   per rgbaF16 texture)</a:t>
            </a:r>
          </a:p>
          <a:p>
            <a:pPr marL="285750" indent="-285750">
              <a:buFont typeface="Arial" panose="020B0604020202020204" pitchFamily="34" charset="0"/>
              <a:buChar char="•"/>
            </a:pPr>
            <a:r>
              <a:rPr lang="en-GB" dirty="0"/>
              <a:t>1080p requires 240x135x64 (~15mb per rgbaF16 texture)</a:t>
            </a:r>
            <a:endParaRPr lang="sv-SE" dirty="0"/>
          </a:p>
          <a:p>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12</a:t>
            </a:fld>
            <a:endParaRPr lang="sv-SE"/>
          </a:p>
        </p:txBody>
      </p:sp>
    </p:spTree>
    <p:extLst>
      <p:ext uri="{BB962C8B-B14F-4D97-AF65-F5344CB8AC3E}">
        <p14:creationId xmlns:p14="http://schemas.microsoft.com/office/powerpoint/2010/main" val="1748305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a:t>
            </a:r>
            <a:r>
              <a:rPr lang="en-GB" baseline="0" dirty="0"/>
              <a:t> overview of our data flow.</a:t>
            </a:r>
            <a:endParaRPr lang="en-GB" dirty="0"/>
          </a:p>
          <a:p>
            <a:r>
              <a:rPr lang="en-GB" dirty="0"/>
              <a:t>We </a:t>
            </a:r>
            <a:r>
              <a:rPr lang="en-GB" baseline="0" dirty="0"/>
              <a:t>are using clip space volumes to store the data at different stages of our pipeline.</a:t>
            </a:r>
          </a:p>
          <a:p>
            <a:endParaRPr lang="en-GB" baseline="0" dirty="0"/>
          </a:p>
          <a:p>
            <a:r>
              <a:rPr lang="en-GB" baseline="0" dirty="0"/>
              <a:t>We have material properties which are first </a:t>
            </a:r>
            <a:r>
              <a:rPr lang="en-GB" baseline="0" dirty="0" err="1"/>
              <a:t>voxelised</a:t>
            </a:r>
            <a:r>
              <a:rPr lang="en-GB" baseline="0" dirty="0"/>
              <a:t> from participating media entities.</a:t>
            </a:r>
          </a:p>
          <a:p>
            <a:endParaRPr lang="en-GB" baseline="0" dirty="0"/>
          </a:p>
          <a:p>
            <a:r>
              <a:rPr lang="en-GB" baseline="0" dirty="0"/>
              <a:t>Then using light sources of our scene and this material property volume we can generate scattered light data per </a:t>
            </a:r>
            <a:r>
              <a:rPr lang="en-GB" baseline="0" dirty="0" err="1"/>
              <a:t>froxel</a:t>
            </a:r>
            <a:r>
              <a:rPr lang="en-GB" baseline="0" dirty="0"/>
              <a:t>. This data can be temporally </a:t>
            </a:r>
            <a:r>
              <a:rPr lang="en-GB" baseline="0" dirty="0" err="1"/>
              <a:t>upsampled</a:t>
            </a:r>
            <a:r>
              <a:rPr lang="en-GB" baseline="0" dirty="0"/>
              <a:t> to increase the quality. Finally, we have an integration step that prepares the data for rendering.</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13</a:t>
            </a:fld>
            <a:endParaRPr lang="sv-SE"/>
          </a:p>
        </p:txBody>
      </p:sp>
    </p:spTree>
    <p:extLst>
      <p:ext uri="{BB962C8B-B14F-4D97-AF65-F5344CB8AC3E}">
        <p14:creationId xmlns:p14="http://schemas.microsoft.com/office/powerpoint/2010/main" val="2616552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14</a:t>
            </a:fld>
            <a:endParaRPr lang="sv-SE"/>
          </a:p>
        </p:txBody>
      </p:sp>
    </p:spTree>
    <p:extLst>
      <p:ext uri="{BB962C8B-B14F-4D97-AF65-F5344CB8AC3E}">
        <p14:creationId xmlns:p14="http://schemas.microsoft.com/office/powerpoint/2010/main" val="2731928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a:t>
            </a:r>
            <a:r>
              <a:rPr lang="en-GB" baseline="0" dirty="0"/>
              <a:t> participating medias are defined according to the state of the art in physically based rendering.</a:t>
            </a:r>
          </a:p>
          <a:p>
            <a:r>
              <a:rPr lang="en-GB" baseline="0" dirty="0"/>
              <a:t>We have the following list of properties:</a:t>
            </a:r>
          </a:p>
          <a:p>
            <a:r>
              <a:rPr lang="en-GB" baseline="0" dirty="0"/>
              <a:t>- Absorption describing the amount of light absorbed by the media over a certain path length</a:t>
            </a:r>
          </a:p>
          <a:p>
            <a:r>
              <a:rPr lang="en-GB" baseline="0" dirty="0"/>
              <a:t>- Scattering describing the amount of light scattered over a certain path length</a:t>
            </a:r>
          </a:p>
          <a:p>
            <a:r>
              <a:rPr lang="en-GB" baseline="0" dirty="0"/>
              <a:t>- Emissive describing emitted light</a:t>
            </a:r>
          </a:p>
          <a:p>
            <a:r>
              <a:rPr lang="en-GB" baseline="0" dirty="0"/>
              <a:t>- And a </a:t>
            </a:r>
            <a:r>
              <a:rPr lang="en-GB" baseline="0"/>
              <a:t>single </a:t>
            </a:r>
            <a:r>
              <a:rPr lang="en-GB"/>
              <a:t>lobe </a:t>
            </a:r>
            <a:r>
              <a:rPr lang="en-GB" baseline="0"/>
              <a:t>phase </a:t>
            </a:r>
            <a:r>
              <a:rPr lang="en-GB" baseline="0" dirty="0"/>
              <a:t>function describing how the light bounces on particles (uniformly, forward scattering, </a:t>
            </a:r>
            <a:r>
              <a:rPr lang="en-GB" i="1" baseline="0" dirty="0"/>
              <a:t>etc.</a:t>
            </a:r>
            <a:r>
              <a:rPr lang="en-GB" baseline="0" dirty="0"/>
              <a:t>). It is based on </a:t>
            </a:r>
            <a:r>
              <a:rPr lang="en-GB" sz="1200" dirty="0" err="1"/>
              <a:t>Henyey</a:t>
            </a:r>
            <a:r>
              <a:rPr lang="en-GB" sz="1200" dirty="0"/>
              <a:t>-Greenstein (and you can use </a:t>
            </a:r>
            <a:r>
              <a:rPr lang="en-GB" sz="1200"/>
              <a:t>the </a:t>
            </a:r>
            <a:r>
              <a:rPr lang="en-GB" err="1"/>
              <a:t>Schlick</a:t>
            </a:r>
            <a:r>
              <a:rPr lang="en-GB"/>
              <a:t> </a:t>
            </a:r>
            <a:r>
              <a:rPr lang="en-GB" sz="1200"/>
              <a:t>approximation</a:t>
            </a:r>
            <a:r>
              <a:rPr lang="en-GB" sz="1200" dirty="0"/>
              <a:t>).</a:t>
            </a:r>
            <a:endParaRPr lang="en-GB" baseline="0" dirty="0"/>
          </a:p>
          <a:p>
            <a:endParaRPr lang="en-GB" baseline="0" dirty="0"/>
          </a:p>
          <a:p>
            <a:r>
              <a:rPr lang="en-GB" baseline="0" dirty="0"/>
              <a:t>As with every physically based component, it is very important for artists to understand them so take the time to educate them.</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15</a:t>
            </a:fld>
            <a:endParaRPr lang="sv-SE"/>
          </a:p>
        </p:txBody>
      </p:sp>
    </p:spTree>
    <p:extLst>
      <p:ext uri="{BB962C8B-B14F-4D97-AF65-F5344CB8AC3E}">
        <p14:creationId xmlns:p14="http://schemas.microsoft.com/office/powerpoint/2010/main" val="1808677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Depth/height fog and local fog volumes are entities that can be voxelized. You can see here local fog volumes as plain or with varying</a:t>
            </a:r>
            <a:r>
              <a:rPr lang="en-GB" baseline="0" dirty="0"/>
              <a:t> density according to </a:t>
            </a:r>
            <a:r>
              <a:rPr lang="en-GB" dirty="0"/>
              <a:t>a density texture.</a:t>
            </a:r>
          </a:p>
          <a:p>
            <a:endParaRPr lang="en-GB" dirty="0"/>
          </a:p>
          <a:p>
            <a:r>
              <a:rPr lang="en-GB" dirty="0"/>
              <a:t>We</a:t>
            </a:r>
            <a:r>
              <a:rPr lang="en-GB" baseline="0" dirty="0"/>
              <a:t> voxelize them into a </a:t>
            </a:r>
            <a:r>
              <a:rPr lang="en-GB" baseline="0" dirty="0" err="1"/>
              <a:t>Vbuffer</a:t>
            </a:r>
            <a:r>
              <a:rPr lang="en-GB" baseline="0" dirty="0"/>
              <a:t> analogous to screen </a:t>
            </a:r>
            <a:r>
              <a:rPr lang="en-GB" baseline="0" dirty="0" err="1"/>
              <a:t>Gbuffer</a:t>
            </a:r>
            <a:r>
              <a:rPr lang="en-GB" baseline="0" dirty="0"/>
              <a:t> but in Volume (clip space). We basically add all the material parameters together since they are linear. Except the phase function which is averaged. We only also only consider a single lobe for now according to the HG phase function.</a:t>
            </a:r>
            <a:endParaRPr lang="en-GB" dirty="0"/>
          </a:p>
          <a:p>
            <a:endParaRPr lang="en-GB" dirty="0"/>
          </a:p>
          <a:p>
            <a:r>
              <a:rPr lang="en-GB" dirty="0"/>
              <a:t>We</a:t>
            </a:r>
            <a:r>
              <a:rPr lang="en-GB" baseline="0" dirty="0"/>
              <a:t> have deliberately chosen to go with wavelength independent extinction  to have cheaper volumes (material, lighting, shadows). But it would be very easy to extend if necessary at some point. </a:t>
            </a:r>
          </a:p>
          <a:p>
            <a:r>
              <a:rPr lang="en-GB" baseline="0" dirty="0"/>
              <a:t>Supporting emissive is an advantage for artist to position local fog volume that emit light as scattering would do but that do not match local light. This can be used for cheap ambient lighting.</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16</a:t>
            </a:fld>
            <a:endParaRPr lang="sv-SE"/>
          </a:p>
        </p:txBody>
      </p:sp>
    </p:spTree>
    <p:extLst>
      <p:ext uri="{BB962C8B-B14F-4D97-AF65-F5344CB8AC3E}">
        <p14:creationId xmlns:p14="http://schemas.microsoft.com/office/powerpoint/2010/main" val="4261150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17</a:t>
            </a:fld>
            <a:endParaRPr lang="sv-SE"/>
          </a:p>
        </p:txBody>
      </p:sp>
    </p:spTree>
    <p:extLst>
      <p:ext uri="{BB962C8B-B14F-4D97-AF65-F5344CB8AC3E}">
        <p14:creationId xmlns:p14="http://schemas.microsoft.com/office/powerpoint/2010/main" val="3491610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each </a:t>
            </a:r>
            <a:r>
              <a:rPr lang="en-GB" dirty="0" err="1"/>
              <a:t>froxel</a:t>
            </a:r>
            <a:r>
              <a:rPr lang="en-GB" dirty="0"/>
              <a:t>, one thread will be in charge of gathering</a:t>
            </a:r>
            <a:r>
              <a:rPr lang="en-GB" baseline="0" dirty="0"/>
              <a:t> scattered light and extinction.</a:t>
            </a:r>
          </a:p>
          <a:p>
            <a:endParaRPr lang="en-GB" baseline="0" dirty="0"/>
          </a:p>
          <a:p>
            <a:r>
              <a:rPr lang="en-GB" baseline="0" dirty="0"/>
              <a:t>Extinction is simply copied over from the material. You will see later why this is important for visual quality in the final stage (to use extinction instead of transmittance for energy conservative scattering). Extinction is also linear so it will be better to temporally integrate it instead of the non linear transmittance value.</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18</a:t>
            </a:fld>
            <a:endParaRPr lang="sv-SE"/>
          </a:p>
        </p:txBody>
      </p:sp>
    </p:spTree>
    <p:extLst>
      <p:ext uri="{BB962C8B-B14F-4D97-AF65-F5344CB8AC3E}">
        <p14:creationId xmlns:p14="http://schemas.microsoft.com/office/powerpoint/2010/main" val="1550535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a:t>
            </a:r>
            <a:r>
              <a:rPr lang="en-GB" baseline="0" dirty="0"/>
              <a:t> </a:t>
            </a:r>
            <a:r>
              <a:rPr lang="en-GB" dirty="0"/>
              <a:t>integrate the scattered light.</a:t>
            </a:r>
            <a:r>
              <a:rPr lang="en-GB" baseline="0" dirty="0"/>
              <a:t> One sample per </a:t>
            </a:r>
            <a:r>
              <a:rPr lang="en-GB" baseline="0" dirty="0" err="1"/>
              <a:t>froxel</a:t>
            </a:r>
            <a:r>
              <a:rPr lang="en-GB" baseline="0" dirty="0"/>
              <a:t>.</a:t>
            </a:r>
          </a:p>
          <a:p>
            <a:endParaRPr lang="en-GB" baseline="0" dirty="0"/>
          </a:p>
          <a:p>
            <a:r>
              <a:rPr lang="en-GB" baseline="0" dirty="0"/>
              <a:t>We first integrate ambient the same way as </a:t>
            </a:r>
            <a:r>
              <a:rPr lang="en-GB" baseline="0" dirty="0" err="1"/>
              <a:t>Wronski</a:t>
            </a:r>
            <a:r>
              <a:rPr lang="en-GB" baseline="0" dirty="0"/>
              <a:t>. Frostbite allows us to sample diffuse SH light probes. We use one per local fog volume positioned at their centre.</a:t>
            </a:r>
          </a:p>
          <a:p>
            <a:endParaRPr lang="en-GB" baseline="0" dirty="0"/>
          </a:p>
          <a:p>
            <a:r>
              <a:rPr lang="en-GB" baseline="0" dirty="0"/>
              <a:t>We also integrate the sun light according to our cascaded shadow maps. We could use exponential shadow maps but we do not as our temporal up-sampling is enough to soften the result.</a:t>
            </a:r>
          </a:p>
          <a:p>
            <a:endParaRPr lang="en-GB" baseline="0" dirty="0"/>
          </a:p>
          <a:p>
            <a:r>
              <a:rPr lang="en-GB" baseline="0" dirty="0"/>
              <a:t>You can easily notice the heterogeneous nature of the local fog shown here.</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19</a:t>
            </a:fld>
            <a:endParaRPr lang="sv-SE"/>
          </a:p>
        </p:txBody>
      </p:sp>
    </p:spTree>
    <p:extLst>
      <p:ext uri="{BB962C8B-B14F-4D97-AF65-F5344CB8AC3E}">
        <p14:creationId xmlns:p14="http://schemas.microsoft.com/office/powerpoint/2010/main" val="210683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and welcome</a:t>
            </a:r>
            <a:r>
              <a:rPr lang="en-GB" baseline="0" dirty="0"/>
              <a:t> to this course.</a:t>
            </a:r>
          </a:p>
          <a:p>
            <a:r>
              <a:rPr lang="en-GB" baseline="0" dirty="0"/>
              <a:t>I am Sebastien Hillaire and I will present to you our recent work on </a:t>
            </a:r>
            <a:r>
              <a:rPr lang="en-GB" sz="1200" dirty="0"/>
              <a:t>Physically Based and Unified Volumetric Rendering in Frostbite.</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2</a:t>
            </a:fld>
            <a:endParaRPr lang="sv-SE"/>
          </a:p>
        </p:txBody>
      </p:sp>
    </p:spTree>
    <p:extLst>
      <p:ext uri="{BB962C8B-B14F-4D97-AF65-F5344CB8AC3E}">
        <p14:creationId xmlns:p14="http://schemas.microsoft.com/office/powerpoint/2010/main" val="3970744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a:t>
            </a:r>
            <a:r>
              <a:rPr lang="en-GB" baseline="0" dirty="0"/>
              <a:t> also integrate local lights. And we re-use the tile culling result to only take into account lights visible within each tile.</a:t>
            </a:r>
          </a:p>
          <a:p>
            <a:r>
              <a:rPr lang="en-GB" baseline="0" dirty="0"/>
              <a:t>One good optimisation is to skip it all if you do not have any scattering possible according to your material properties.</a:t>
            </a:r>
          </a:p>
          <a:p>
            <a:endParaRPr lang="en-GB" baseline="0" dirty="0"/>
          </a:p>
          <a:p>
            <a:r>
              <a:rPr lang="en-GB" baseline="0" dirty="0"/>
              <a:t>Each of these lights can also sample their associated shadow maps. We support regular shadow maps and also volumetric shadow maps (described later).</a:t>
            </a:r>
          </a:p>
        </p:txBody>
      </p:sp>
      <p:sp>
        <p:nvSpPr>
          <p:cNvPr id="4" name="Slide Number Placeholder 3"/>
          <p:cNvSpPr>
            <a:spLocks noGrp="1"/>
          </p:cNvSpPr>
          <p:nvPr>
            <p:ph type="sldNum" sz="quarter" idx="10"/>
          </p:nvPr>
        </p:nvSpPr>
        <p:spPr/>
        <p:txBody>
          <a:bodyPr/>
          <a:lstStyle/>
          <a:p>
            <a:fld id="{002BFEA1-C062-4C55-87EB-890FD48FFDFC}" type="slidenum">
              <a:rPr lang="sv-SE" smtClean="0"/>
              <a:t>20</a:t>
            </a:fld>
            <a:endParaRPr lang="sv-SE"/>
          </a:p>
        </p:txBody>
      </p:sp>
    </p:spTree>
    <p:extLst>
      <p:ext uri="{BB962C8B-B14F-4D97-AF65-F5344CB8AC3E}">
        <p14:creationId xmlns:p14="http://schemas.microsoft.com/office/powerpoint/2010/main" val="3673478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 said, we are only using </a:t>
            </a:r>
            <a:r>
              <a:rPr lang="en-GB" baseline="0" dirty="0"/>
              <a:t>a single sample per </a:t>
            </a:r>
            <a:r>
              <a:rPr lang="en-GB" baseline="0" dirty="0" err="1"/>
              <a:t>froxel</a:t>
            </a:r>
            <a:r>
              <a:rPr lang="en-GB" baseline="0" dirty="0"/>
              <a:t>.</a:t>
            </a:r>
          </a:p>
          <a:p>
            <a:endParaRPr lang="en-GB" dirty="0"/>
          </a:p>
          <a:p>
            <a:r>
              <a:rPr lang="en-GB" dirty="0"/>
              <a:t>This can unfortunately result in very strong aliasing for very thick participating media and</a:t>
            </a:r>
            <a:r>
              <a:rPr lang="en-GB" baseline="0" dirty="0"/>
              <a:t> when integrating the local light contribution.</a:t>
            </a:r>
            <a:endParaRPr lang="en-GB" dirty="0"/>
          </a:p>
        </p:txBody>
      </p:sp>
      <p:sp>
        <p:nvSpPr>
          <p:cNvPr id="4" name="Slide Number Placeholder 3"/>
          <p:cNvSpPr>
            <a:spLocks noGrp="1"/>
          </p:cNvSpPr>
          <p:nvPr>
            <p:ph type="sldNum" sz="quarter" idx="10"/>
          </p:nvPr>
        </p:nvSpPr>
        <p:spPr/>
        <p:txBody>
          <a:bodyPr/>
          <a:lstStyle/>
          <a:p>
            <a:fld id="{002BFEA1-C062-4C55-87EB-890FD48FFDFC}" type="slidenum">
              <a:rPr lang="sv-SE" smtClean="0"/>
              <a:t>21</a:t>
            </a:fld>
            <a:endParaRPr lang="sv-SE"/>
          </a:p>
        </p:txBody>
      </p:sp>
    </p:spTree>
    <p:extLst>
      <p:ext uri="{BB962C8B-B14F-4D97-AF65-F5344CB8AC3E}">
        <p14:creationId xmlns:p14="http://schemas.microsoft.com/office/powerpoint/2010/main" val="871154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notice</a:t>
            </a:r>
            <a:r>
              <a:rPr lang="en-GB" baseline="0" dirty="0"/>
              <a:t> it in the video, as well as very strong aliasing of the shadow coming from the tree.</a:t>
            </a:r>
            <a:endParaRPr lang="en-GB" dirty="0"/>
          </a:p>
        </p:txBody>
      </p:sp>
      <p:sp>
        <p:nvSpPr>
          <p:cNvPr id="4" name="Slide Number Placeholder 3"/>
          <p:cNvSpPr>
            <a:spLocks noGrp="1"/>
          </p:cNvSpPr>
          <p:nvPr>
            <p:ph type="sldNum" sz="quarter" idx="10"/>
          </p:nvPr>
        </p:nvSpPr>
        <p:spPr/>
        <p:txBody>
          <a:bodyPr/>
          <a:lstStyle/>
          <a:p>
            <a:fld id="{002BFEA1-C062-4C55-87EB-890FD48FFDFC}" type="slidenum">
              <a:rPr lang="sv-SE" smtClean="0"/>
              <a:t>22</a:t>
            </a:fld>
            <a:endParaRPr lang="sv-SE"/>
          </a:p>
        </p:txBody>
      </p:sp>
    </p:spTree>
    <p:extLst>
      <p:ext uri="{BB962C8B-B14F-4D97-AF65-F5344CB8AC3E}">
        <p14:creationId xmlns:p14="http://schemas.microsoft.com/office/powerpoint/2010/main" val="1412078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mitigate</a:t>
            </a:r>
            <a:r>
              <a:rPr lang="en-GB" baseline="0" dirty="0"/>
              <a:t> these issues, we temporally integrate our frame result with the one of previous frame. (well know, also used by Karis last year for TAA).</a:t>
            </a:r>
          </a:p>
          <a:p>
            <a:endParaRPr lang="en-GB" baseline="0" dirty="0"/>
          </a:p>
          <a:p>
            <a:r>
              <a:rPr lang="en-GB" baseline="0"/>
              <a:t>To </a:t>
            </a:r>
            <a:r>
              <a:rPr lang="en-GB"/>
              <a:t>achieve </a:t>
            </a:r>
            <a:r>
              <a:rPr lang="en-GB" baseline="0"/>
              <a:t>this,</a:t>
            </a:r>
            <a:endParaRPr lang="en-GB" baseline="0" dirty="0"/>
          </a:p>
          <a:p>
            <a:pPr marL="171450" indent="-171450">
              <a:buFontTx/>
              <a:buChar char="-"/>
            </a:pPr>
            <a:r>
              <a:rPr lang="en-GB" baseline="0" dirty="0"/>
              <a:t>we jitter our samples per frame uniformly along the view ray</a:t>
            </a:r>
          </a:p>
          <a:p>
            <a:pPr marL="171450" indent="-171450">
              <a:buFontTx/>
              <a:buChar char="-"/>
            </a:pPr>
            <a:r>
              <a:rPr lang="en-GB" baseline="0" dirty="0"/>
              <a:t>The material and scattered light samples are jittered using the same offset (to soften evaluated material and scattered light)</a:t>
            </a:r>
          </a:p>
          <a:p>
            <a:pPr marL="171450" indent="-171450">
              <a:buFontTx/>
              <a:buChar char="-"/>
            </a:pPr>
            <a:r>
              <a:rPr lang="en-GB" baseline="0" dirty="0"/>
              <a:t>Integrate each frame according to an exponential moving average</a:t>
            </a:r>
          </a:p>
          <a:p>
            <a:pPr marL="171450" indent="-171450">
              <a:buFontTx/>
              <a:buChar char="-"/>
            </a:pPr>
            <a:r>
              <a:rPr lang="en-GB" baseline="0" dirty="0"/>
              <a:t>And we ignore previous result in case no history sample is available (out of previous frustum)</a:t>
            </a:r>
          </a:p>
        </p:txBody>
      </p:sp>
      <p:sp>
        <p:nvSpPr>
          <p:cNvPr id="4" name="Slide Number Placeholder 3"/>
          <p:cNvSpPr>
            <a:spLocks noGrp="1"/>
          </p:cNvSpPr>
          <p:nvPr>
            <p:ph type="sldNum" sz="quarter" idx="10"/>
          </p:nvPr>
        </p:nvSpPr>
        <p:spPr/>
        <p:txBody>
          <a:bodyPr/>
          <a:lstStyle/>
          <a:p>
            <a:fld id="{002BFEA1-C062-4C55-87EB-890FD48FFDFC}" type="slidenum">
              <a:rPr lang="sv-SE" smtClean="0"/>
              <a:t>23</a:t>
            </a:fld>
            <a:endParaRPr lang="sv-SE"/>
          </a:p>
        </p:txBody>
      </p:sp>
    </p:spTree>
    <p:extLst>
      <p:ext uri="{BB962C8B-B14F-4D97-AF65-F5344CB8AC3E}">
        <p14:creationId xmlns:p14="http://schemas.microsoft.com/office/powerpoint/2010/main" val="36700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video shows the before after result of the temporal integration.</a:t>
            </a:r>
          </a:p>
        </p:txBody>
      </p:sp>
      <p:sp>
        <p:nvSpPr>
          <p:cNvPr id="4" name="Slide Number Placeholder 3"/>
          <p:cNvSpPr>
            <a:spLocks noGrp="1"/>
          </p:cNvSpPr>
          <p:nvPr>
            <p:ph type="sldNum" sz="quarter" idx="10"/>
          </p:nvPr>
        </p:nvSpPr>
        <p:spPr/>
        <p:txBody>
          <a:bodyPr/>
          <a:lstStyle/>
          <a:p>
            <a:fld id="{002BFEA1-C062-4C55-87EB-890FD48FFDFC}" type="slidenum">
              <a:rPr lang="sv-SE" smtClean="0"/>
              <a:t>24</a:t>
            </a:fld>
            <a:endParaRPr lang="sv-SE"/>
          </a:p>
        </p:txBody>
      </p:sp>
    </p:spTree>
    <p:extLst>
      <p:ext uri="{BB962C8B-B14F-4D97-AF65-F5344CB8AC3E}">
        <p14:creationId xmlns:p14="http://schemas.microsoft.com/office/powerpoint/2010/main" val="26522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video</a:t>
            </a:r>
            <a:r>
              <a:rPr lang="en-GB" baseline="0" dirty="0"/>
              <a:t> shows how the aliasing of the local light shadow is removed and result in a softer look.</a:t>
            </a:r>
            <a:endParaRPr lang="en-GB" dirty="0"/>
          </a:p>
        </p:txBody>
      </p:sp>
      <p:sp>
        <p:nvSpPr>
          <p:cNvPr id="4" name="Slide Number Placeholder 3"/>
          <p:cNvSpPr>
            <a:spLocks noGrp="1"/>
          </p:cNvSpPr>
          <p:nvPr>
            <p:ph type="sldNum" sz="quarter" idx="10"/>
          </p:nvPr>
        </p:nvSpPr>
        <p:spPr/>
        <p:txBody>
          <a:bodyPr/>
          <a:lstStyle/>
          <a:p>
            <a:fld id="{002BFEA1-C062-4C55-87EB-890FD48FFDFC}" type="slidenum">
              <a:rPr lang="sv-SE" smtClean="0"/>
              <a:t>25</a:t>
            </a:fld>
            <a:endParaRPr lang="sv-SE"/>
          </a:p>
        </p:txBody>
      </p:sp>
    </p:spTree>
    <p:extLst>
      <p:ext uri="{BB962C8B-B14F-4D97-AF65-F5344CB8AC3E}">
        <p14:creationId xmlns:p14="http://schemas.microsoft.com/office/powerpoint/2010/main" val="2233367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great and promising but there are several</a:t>
            </a:r>
            <a:r>
              <a:rPr lang="en-GB" baseline="0" dirty="0"/>
              <a:t> issues remaining:</a:t>
            </a:r>
          </a:p>
          <a:p>
            <a:pPr marL="171450" indent="-171450">
              <a:buFontTx/>
              <a:buChar char="-"/>
            </a:pPr>
            <a:r>
              <a:rPr lang="en-GB" baseline="0" dirty="0"/>
              <a:t>Local fog volume and lights will leave trails when moving</a:t>
            </a:r>
          </a:p>
          <a:p>
            <a:pPr marL="171450" indent="-171450">
              <a:buFontTx/>
              <a:buChar char="-"/>
            </a:pPr>
            <a:r>
              <a:rPr lang="en-GB" baseline="0" dirty="0"/>
              <a:t>One could use local fog volumes motion stored in a buffer the same way as we do in </a:t>
            </a:r>
            <a:r>
              <a:rPr lang="en-GB" baseline="0" dirty="0" err="1"/>
              <a:t>screenspace</a:t>
            </a:r>
            <a:r>
              <a:rPr lang="en-GB" baseline="0" dirty="0"/>
              <a:t> for motion blur</a:t>
            </a:r>
          </a:p>
          <a:p>
            <a:pPr marL="171450" indent="-171450">
              <a:buFontTx/>
              <a:buChar char="-"/>
            </a:pPr>
            <a:r>
              <a:rPr lang="en-GB" baseline="0" dirty="0"/>
              <a:t>But what do we do when two volumes intersect? This is the same problem as deep compositing</a:t>
            </a:r>
          </a:p>
          <a:p>
            <a:pPr marL="171450" indent="-171450">
              <a:buFontTx/>
              <a:buChar char="-"/>
            </a:pPr>
            <a:r>
              <a:rPr lang="en-GB" baseline="0" dirty="0"/>
              <a:t>For lighting, we could use neighbour colour clamping but this will not solve the problem entirely</a:t>
            </a:r>
          </a:p>
          <a:p>
            <a:pPr marL="171450" indent="-171450">
              <a:buFontTx/>
              <a:buChar char="-"/>
            </a:pPr>
            <a:endParaRPr lang="en-GB" baseline="0" dirty="0"/>
          </a:p>
          <a:p>
            <a:pPr marL="0" indent="0">
              <a:buFontTx/>
              <a:buNone/>
            </a:pPr>
            <a:r>
              <a:rPr lang="en-GB" baseline="0" dirty="0"/>
              <a:t>This is an exciting and challenging R&amp;D area for the future and I’ll be happy to discuss about it with you if you have some ideas </a:t>
            </a:r>
            <a:r>
              <a:rPr lang="en-GB" baseline="0" dirty="0">
                <a:sym typeface="Wingdings" panose="05000000000000000000" pitchFamily="2" charset="2"/>
              </a:rPr>
              <a:t></a:t>
            </a:r>
            <a:endParaRPr lang="en-GB" baseline="0" dirty="0"/>
          </a:p>
        </p:txBody>
      </p:sp>
      <p:sp>
        <p:nvSpPr>
          <p:cNvPr id="4" name="Slide Number Placeholder 3"/>
          <p:cNvSpPr>
            <a:spLocks noGrp="1"/>
          </p:cNvSpPr>
          <p:nvPr>
            <p:ph type="sldNum" sz="quarter" idx="10"/>
          </p:nvPr>
        </p:nvSpPr>
        <p:spPr/>
        <p:txBody>
          <a:bodyPr/>
          <a:lstStyle/>
          <a:p>
            <a:fld id="{002BFEA1-C062-4C55-87EB-890FD48FFDFC}" type="slidenum">
              <a:rPr lang="sv-SE" smtClean="0"/>
              <a:t>26</a:t>
            </a:fld>
            <a:endParaRPr lang="sv-SE"/>
          </a:p>
        </p:txBody>
      </p:sp>
    </p:spTree>
    <p:extLst>
      <p:ext uri="{BB962C8B-B14F-4D97-AF65-F5344CB8AC3E}">
        <p14:creationId xmlns:p14="http://schemas.microsoft.com/office/powerpoint/2010/main" val="3662347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27</a:t>
            </a:fld>
            <a:endParaRPr lang="sv-SE"/>
          </a:p>
        </p:txBody>
      </p:sp>
    </p:spTree>
    <p:extLst>
      <p:ext uri="{BB962C8B-B14F-4D97-AF65-F5344CB8AC3E}">
        <p14:creationId xmlns:p14="http://schemas.microsoft.com/office/powerpoint/2010/main" val="2377636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basically accumulate near to far scattering according to transmittance. This will solve</a:t>
            </a:r>
            <a:r>
              <a:rPr lang="en-GB" baseline="0" dirty="0"/>
              <a:t> the integrated scattered light and transmittance along the view and that for each </a:t>
            </a:r>
            <a:r>
              <a:rPr lang="en-GB" baseline="0" dirty="0" err="1"/>
              <a:t>froxel</a:t>
            </a:r>
            <a:r>
              <a:rPr lang="en-GB" baseline="0" dirty="0"/>
              <a:t>.</a:t>
            </a:r>
            <a:endParaRPr lang="en-GB" dirty="0"/>
          </a:p>
          <a:p>
            <a:endParaRPr lang="en-GB" dirty="0"/>
          </a:p>
          <a:p>
            <a:r>
              <a:rPr lang="en-GB" dirty="0"/>
              <a:t>One could use the code sample shown here: accumulate scattering and then transmittance</a:t>
            </a:r>
            <a:r>
              <a:rPr lang="en-GB" baseline="0" dirty="0"/>
              <a:t> for the next </a:t>
            </a:r>
            <a:r>
              <a:rPr lang="en-GB" baseline="0" dirty="0" err="1"/>
              <a:t>froxel</a:t>
            </a:r>
            <a:r>
              <a:rPr lang="en-GB" baseline="0" dirty="0"/>
              <a:t>, and this slice by slice. However, that is completely wrong. Indeed there is a dependency on the </a:t>
            </a:r>
            <a:r>
              <a:rPr lang="en-GB" baseline="0" dirty="0" err="1"/>
              <a:t>accumScatteringTransmitance.a</a:t>
            </a:r>
            <a:r>
              <a:rPr lang="en-GB" baseline="0" dirty="0"/>
              <a:t> value (transmittance). Should we update transmittance of scattering first?</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28</a:t>
            </a:fld>
            <a:endParaRPr lang="sv-SE"/>
          </a:p>
        </p:txBody>
      </p:sp>
    </p:spTree>
    <p:extLst>
      <p:ext uri="{BB962C8B-B14F-4D97-AF65-F5344CB8AC3E}">
        <p14:creationId xmlns:p14="http://schemas.microsoft.com/office/powerpoint/2010/main" val="4068787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see here multiple volumes</a:t>
            </a:r>
            <a:r>
              <a:rPr lang="en-GB" baseline="0" dirty="0"/>
              <a:t> with increasing scattering properties. It is easy to understand that integrating scattering and then transmittance is not energy conservative. </a:t>
            </a:r>
          </a:p>
          <a:p>
            <a:r>
              <a:rPr lang="en-GB" baseline="0" dirty="0"/>
              <a:t>We could reverse the order of operations. You can see that we get somewhat get back the correct albedo one would expect but it is overall too dark and temporally integrating that is definitely not helping here.</a:t>
            </a:r>
          </a:p>
          <a:p>
            <a:endParaRPr lang="en-GB" baseline="0" dirty="0"/>
          </a:p>
          <a:p>
            <a:r>
              <a:rPr lang="en-GB" baseline="0" dirty="0"/>
              <a:t>So how to improve this? We know we have one light and one extinction sample.</a:t>
            </a:r>
          </a:p>
          <a:p>
            <a:endParaRPr lang="en-GB" baseline="0" dirty="0"/>
          </a:p>
          <a:p>
            <a:r>
              <a:rPr lang="en-GB" baseline="0" dirty="0"/>
              <a:t>We can keep the light sample: it is expensive to evaluate and good enough to assume it constant on along the view ray inside each depth slice.</a:t>
            </a:r>
          </a:p>
          <a:p>
            <a:endParaRPr lang="en-GB" baseline="0" dirty="0"/>
          </a:p>
          <a:p>
            <a:r>
              <a:rPr lang="en-GB" baseline="0" dirty="0"/>
              <a:t>But the single transmittance is completely wrong. The transmittance should in fact be 0 at the near interface of the depth layer and </a:t>
            </a:r>
            <a:r>
              <a:rPr lang="en-GB" baseline="0" dirty="0" err="1"/>
              <a:t>exp</a:t>
            </a:r>
            <a:r>
              <a:rPr lang="en-GB" baseline="0" dirty="0"/>
              <a:t>(-</a:t>
            </a:r>
            <a:r>
              <a:rPr lang="en-GB" baseline="0" dirty="0" err="1"/>
              <a:t>mu_t</a:t>
            </a:r>
            <a:r>
              <a:rPr lang="en-GB" baseline="0" dirty="0"/>
              <a:t> d) at the far interface of the depth slice of width d.</a:t>
            </a:r>
          </a:p>
          <a:p>
            <a:endParaRPr lang="en-GB" baseline="0" dirty="0"/>
          </a:p>
          <a:p>
            <a:r>
              <a:rPr lang="en-GB" baseline="0" dirty="0"/>
              <a:t>What we do to solve this is integrate scattered light analytically according to the transmittance in each point on the view ray range within the slice. One can easily find that the analytical integration of constant scattered light over a definite range according to one extinction sample can be reduced this equation.</a:t>
            </a:r>
          </a:p>
          <a:p>
            <a:r>
              <a:rPr lang="en-GB" baseline="0" dirty="0"/>
              <a:t>Using this, we finally get consistent lighting result for scattering and this with respect to our single extinction sample (as you can see on the bottom picture).</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29</a:t>
            </a:fld>
            <a:endParaRPr lang="sv-SE"/>
          </a:p>
        </p:txBody>
      </p:sp>
    </p:spTree>
    <p:extLst>
      <p:ext uri="{BB962C8B-B14F-4D97-AF65-F5344CB8AC3E}">
        <p14:creationId xmlns:p14="http://schemas.microsoft.com/office/powerpoint/2010/main" val="2962256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first a bit of context.</a:t>
            </a:r>
          </a:p>
          <a:p>
            <a:endParaRPr lang="en-GB" dirty="0"/>
          </a:p>
          <a:p>
            <a:r>
              <a:rPr lang="en-GB" dirty="0"/>
              <a:t>We recently</a:t>
            </a:r>
            <a:r>
              <a:rPr lang="en-GB" baseline="0" dirty="0"/>
              <a:t> have moved Frostbite to be a physically based rendering engine. This resulted in a huge raise in quality as you can </a:t>
            </a:r>
            <a:r>
              <a:rPr lang="en-GB" baseline="0"/>
              <a:t>see </a:t>
            </a:r>
            <a:r>
              <a:rPr lang="en-GB" dirty="0"/>
              <a:t>in</a:t>
            </a:r>
            <a:r>
              <a:rPr lang="en-GB"/>
              <a:t> this </a:t>
            </a:r>
            <a:r>
              <a:rPr lang="en-GB" baseline="0"/>
              <a:t>NFS </a:t>
            </a:r>
            <a:r>
              <a:rPr lang="en-GB" baseline="0" dirty="0"/>
              <a:t>picture. It is hard to tell which one is from Frostbite or and which one is real.</a:t>
            </a:r>
          </a:p>
        </p:txBody>
      </p:sp>
      <p:sp>
        <p:nvSpPr>
          <p:cNvPr id="4" name="Slide Number Placeholder 3"/>
          <p:cNvSpPr>
            <a:spLocks noGrp="1"/>
          </p:cNvSpPr>
          <p:nvPr>
            <p:ph type="sldNum" sz="quarter" idx="10"/>
          </p:nvPr>
        </p:nvSpPr>
        <p:spPr/>
        <p:txBody>
          <a:bodyPr/>
          <a:lstStyle/>
          <a:p>
            <a:fld id="{002BFEA1-C062-4C55-87EB-890FD48FFDFC}" type="slidenum">
              <a:rPr lang="sv-SE" smtClean="0"/>
              <a:t>3</a:t>
            </a:fld>
            <a:endParaRPr lang="sv-SE"/>
          </a:p>
        </p:txBody>
      </p:sp>
    </p:spTree>
    <p:extLst>
      <p:ext uri="{BB962C8B-B14F-4D97-AF65-F5344CB8AC3E}">
        <p14:creationId xmlns:p14="http://schemas.microsoft.com/office/powerpoint/2010/main" val="3054923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see that this fixes the light leaking we</a:t>
            </a:r>
            <a:r>
              <a:rPr lang="en-GB" baseline="0" dirty="0"/>
              <a:t> noticed sometimes for relatively large depth slices and strongly scattering media even when volumetric shadow are enabled.</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30</a:t>
            </a:fld>
            <a:endParaRPr lang="sv-SE"/>
          </a:p>
        </p:txBody>
      </p:sp>
    </p:spTree>
    <p:extLst>
      <p:ext uri="{BB962C8B-B14F-4D97-AF65-F5344CB8AC3E}">
        <p14:creationId xmlns:p14="http://schemas.microsoft.com/office/powerpoint/2010/main" val="1947763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we have that final integrated buffer, we can apply it on everything in our scene during the sky rendering pass. As</a:t>
            </a:r>
            <a:r>
              <a:rPr lang="en-GB" baseline="0" dirty="0"/>
              <a:t> </a:t>
            </a:r>
            <a:r>
              <a:rPr lang="en-GB" dirty="0"/>
              <a:t>it contains scattered light reaching the camera and transmittance, it is easy to apply it as a </a:t>
            </a:r>
            <a:r>
              <a:rPr lang="en-GB"/>
              <a:t>pre-multiplied colour-alpha on </a:t>
            </a:r>
            <a:r>
              <a:rPr lang="en-GB" dirty="0"/>
              <a:t>everything.</a:t>
            </a:r>
          </a:p>
          <a:p>
            <a:endParaRPr lang="en-GB" dirty="0"/>
          </a:p>
          <a:p>
            <a:r>
              <a:rPr lang="en-GB" dirty="0"/>
              <a:t>For efficiency, it is applied per vertex </a:t>
            </a:r>
            <a:r>
              <a:rPr lang="en-GB"/>
              <a:t>on </a:t>
            </a:r>
            <a:r>
              <a:rPr lang="en-GB" err="1"/>
              <a:t>transparents</a:t>
            </a:r>
            <a:r>
              <a:rPr lang="en-GB"/>
              <a:t> but </a:t>
            </a:r>
            <a:r>
              <a:rPr lang="en-GB" dirty="0"/>
              <a:t>we are thinking of switching this to per pixel</a:t>
            </a:r>
            <a:r>
              <a:rPr lang="en-GB" baseline="0" dirty="0"/>
              <a:t> for better quality.</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31</a:t>
            </a:fld>
            <a:endParaRPr lang="sv-SE"/>
          </a:p>
        </p:txBody>
      </p:sp>
    </p:spTree>
    <p:extLst>
      <p:ext uri="{BB962C8B-B14F-4D97-AF65-F5344CB8AC3E}">
        <p14:creationId xmlns:p14="http://schemas.microsoft.com/office/powerpoint/2010/main" val="3544607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target is to get physically based results. As such, we have compared our</a:t>
            </a:r>
            <a:r>
              <a:rPr lang="en-GB" baseline="0" dirty="0"/>
              <a:t> results against the physically based path tracer called Mitsuba. We constrained Mitsuba to single scattering and to use the same exposure, etc. as our example scenes.</a:t>
            </a:r>
          </a:p>
          <a:p>
            <a:endParaRPr lang="en-GB" baseline="0" dirty="0"/>
          </a:p>
          <a:p>
            <a:r>
              <a:rPr lang="en-GB" baseline="0" dirty="0"/>
              <a:t>The first scene I am going to show you is a thick participating media layer with a light above and then into it.</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32</a:t>
            </a:fld>
            <a:endParaRPr lang="sv-SE"/>
          </a:p>
        </p:txBody>
      </p:sp>
    </p:spTree>
    <p:extLst>
      <p:ext uri="{BB962C8B-B14F-4D97-AF65-F5344CB8AC3E}">
        <p14:creationId xmlns:p14="http://schemas.microsoft.com/office/powerpoint/2010/main" val="3229267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see here the frostbite</a:t>
            </a:r>
            <a:r>
              <a:rPr lang="en-GB" baseline="0" dirty="0"/>
              <a:t> render on top and Mitsuba render at the bottom. You can also see the scene with a gradient applied to it. It is easy to see that our result matches, you can also recognize the triangle shape of scattered light when the point lights is within the medium.</a:t>
            </a:r>
            <a:endParaRPr lang="en-GB" dirty="0"/>
          </a:p>
          <a:p>
            <a:endParaRPr lang="en-GB" dirty="0"/>
          </a:p>
          <a:p>
            <a:r>
              <a:rPr lang="en-GB" dirty="0"/>
              <a:t>This is a difficult case when participating media is non uniform and thick due to our discretisation of volumetric</a:t>
            </a:r>
            <a:r>
              <a:rPr lang="en-GB" baseline="0" dirty="0"/>
              <a:t> shadows and material representation. So you can see some small differences. But overall, it matches and we are happy with these first results and improve them in the future.</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33</a:t>
            </a:fld>
            <a:endParaRPr lang="sv-SE"/>
          </a:p>
        </p:txBody>
      </p:sp>
    </p:spTree>
    <p:extLst>
      <p:ext uri="{BB962C8B-B14F-4D97-AF65-F5344CB8AC3E}">
        <p14:creationId xmlns:p14="http://schemas.microsoft.com/office/powerpoint/2010/main" val="2259440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is another example showing very good match for an HG phase function with g=0 and g=0,9 (strong forward scattering).</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34</a:t>
            </a:fld>
            <a:endParaRPr lang="sv-SE"/>
          </a:p>
        </p:txBody>
      </p:sp>
    </p:spTree>
    <p:extLst>
      <p:ext uri="{BB962C8B-B14F-4D97-AF65-F5344CB8AC3E}">
        <p14:creationId xmlns:p14="http://schemas.microsoft.com/office/powerpoint/2010/main" val="3569997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now going to give the performance we obtain for the following scene. </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35</a:t>
            </a:fld>
            <a:endParaRPr lang="sv-SE"/>
          </a:p>
        </p:txBody>
      </p:sp>
    </p:spTree>
    <p:extLst>
      <p:ext uri="{BB962C8B-B14F-4D97-AF65-F5344CB8AC3E}">
        <p14:creationId xmlns:p14="http://schemas.microsoft.com/office/powerpoint/2010/main" val="2767960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see that the</a:t>
            </a:r>
            <a:r>
              <a:rPr lang="en-GB" baseline="0" dirty="0"/>
              <a:t> </a:t>
            </a:r>
            <a:r>
              <a:rPr lang="en-GB" baseline="0"/>
              <a:t>performance </a:t>
            </a:r>
            <a:r>
              <a:rPr lang="en-GB"/>
              <a:t>varies </a:t>
            </a:r>
            <a:r>
              <a:rPr lang="en-GB" baseline="0"/>
              <a:t>a </a:t>
            </a:r>
            <a:r>
              <a:rPr lang="en-GB" baseline="0" dirty="0"/>
              <a:t>lot depending on what you have enabled and the resolution of the clip space volumes.</a:t>
            </a:r>
          </a:p>
          <a:p>
            <a:endParaRPr lang="en-GB" baseline="0" dirty="0"/>
          </a:p>
          <a:p>
            <a:r>
              <a:rPr lang="en-GB" baseline="0"/>
              <a:t>This </a:t>
            </a:r>
            <a:r>
              <a:rPr lang="en-GB"/>
              <a:t>shows </a:t>
            </a:r>
            <a:r>
              <a:rPr lang="en-GB" baseline="0"/>
              <a:t>that </a:t>
            </a:r>
            <a:r>
              <a:rPr lang="en-GB" baseline="0" dirty="0"/>
              <a:t>it will be important to carefully plan what are the needs of you game and different scenes. Maybe one could also bake static scenes scattering and use the emissive channel to represent the scattered light for an even faster rendering of complex volumetric lighting.</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36</a:t>
            </a:fld>
            <a:endParaRPr lang="sv-SE"/>
          </a:p>
        </p:txBody>
      </p:sp>
    </p:spTree>
    <p:extLst>
      <p:ext uri="{BB962C8B-B14F-4D97-AF65-F5344CB8AC3E}">
        <p14:creationId xmlns:p14="http://schemas.microsoft.com/office/powerpoint/2010/main" val="3138517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a:t>
            </a:r>
            <a:r>
              <a:rPr lang="en-GB" baseline="0" dirty="0"/>
              <a:t> want to describe how we can get our particles to cast volumetric shadows in Frostbite.</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37</a:t>
            </a:fld>
            <a:endParaRPr lang="sv-SE"/>
          </a:p>
        </p:txBody>
      </p:sp>
    </p:spTree>
    <p:extLst>
      <p:ext uri="{BB962C8B-B14F-4D97-AF65-F5344CB8AC3E}">
        <p14:creationId xmlns:p14="http://schemas.microsoft.com/office/powerpoint/2010/main" val="3888562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support volumetric</a:t>
            </a:r>
            <a:r>
              <a:rPr lang="en-GB" baseline="0" dirty="0"/>
              <a:t> shadow maps (shadow resulting from voxelized volumetric entities in our scene)</a:t>
            </a:r>
          </a:p>
          <a:p>
            <a:endParaRPr lang="en-GB" baseline="0" dirty="0"/>
          </a:p>
          <a:p>
            <a:r>
              <a:rPr lang="en-GB" baseline="0" dirty="0"/>
              <a:t>To this aim, we went for a simple and fast solution</a:t>
            </a:r>
          </a:p>
          <a:p>
            <a:pPr marL="171450" indent="-171450">
              <a:buFontTx/>
              <a:buChar char="-"/>
            </a:pPr>
            <a:r>
              <a:rPr lang="en-GB" baseline="0" dirty="0"/>
              <a:t>We first define a 3 levels cascaded clip map volume following and containing the camera.</a:t>
            </a:r>
          </a:p>
          <a:p>
            <a:pPr marL="628650" lvl="1" indent="-171450">
              <a:buFontTx/>
              <a:buChar char="-"/>
            </a:pPr>
            <a:r>
              <a:rPr lang="en-GB" baseline="0" dirty="0"/>
              <a:t>With tweakable per level voxel size and world space snapping</a:t>
            </a:r>
          </a:p>
          <a:p>
            <a:pPr marL="171450" indent="-171450">
              <a:buFontTx/>
              <a:buChar char="-"/>
            </a:pPr>
            <a:r>
              <a:rPr lang="en-GB" baseline="0" dirty="0"/>
              <a:t>This volume contains all our participating media entities voxelized again within it (required for out of view shadow caster, clip space volume would not be enough)</a:t>
            </a:r>
          </a:p>
          <a:p>
            <a:pPr marL="171450" indent="-171450">
              <a:buFontTx/>
              <a:buChar char="-"/>
            </a:pPr>
            <a:r>
              <a:rPr lang="en-GB" baseline="0" dirty="0"/>
              <a:t>A volumetric shadow map is defined as a 3D texture (assigned to a light) that stores transmittance</a:t>
            </a:r>
          </a:p>
          <a:p>
            <a:pPr marL="628650" lvl="1" indent="-171450">
              <a:buFontTx/>
              <a:buChar char="-"/>
            </a:pPr>
            <a:r>
              <a:rPr lang="en-GB" baseline="0" dirty="0"/>
              <a:t>Transmittance is evaluated by ray marching the extinction volume</a:t>
            </a:r>
          </a:p>
          <a:p>
            <a:pPr marL="628650" lvl="1" indent="-171450">
              <a:buFontTx/>
              <a:buChar char="-"/>
            </a:pPr>
            <a:r>
              <a:rPr lang="en-GB" baseline="0" dirty="0"/>
              <a:t>Projection is chosen as a best fit for the light type (e.g. frustum for spot light)</a:t>
            </a:r>
          </a:p>
          <a:p>
            <a:pPr marL="171450" lvl="0" indent="-171450">
              <a:buFontTx/>
              <a:buChar char="-"/>
            </a:pPr>
            <a:r>
              <a:rPr lang="en-GB" baseline="0" dirty="0"/>
              <a:t>Our volumetric shadow maps are stored into </a:t>
            </a:r>
            <a:r>
              <a:rPr lang="en-GB" baseline="0"/>
              <a:t>an </a:t>
            </a:r>
            <a:r>
              <a:rPr lang="en-GB" dirty="0"/>
              <a:t>atlas</a:t>
            </a:r>
            <a:r>
              <a:rPr lang="en-GB"/>
              <a:t> </a:t>
            </a:r>
            <a:r>
              <a:rPr lang="en-GB" baseline="0"/>
              <a:t>to </a:t>
            </a:r>
            <a:r>
              <a:rPr lang="en-GB" baseline="0" dirty="0"/>
              <a:t>only have to bind a single texture (with </a:t>
            </a:r>
            <a:r>
              <a:rPr lang="en-GB" baseline="0" dirty="0" err="1"/>
              <a:t>uv</a:t>
            </a:r>
            <a:r>
              <a:rPr lang="en-GB" baseline="0" dirty="0"/>
              <a:t> scale and bias) when using them.</a:t>
            </a:r>
          </a:p>
        </p:txBody>
      </p:sp>
      <p:sp>
        <p:nvSpPr>
          <p:cNvPr id="4" name="Slide Number Placeholder 3"/>
          <p:cNvSpPr>
            <a:spLocks noGrp="1"/>
          </p:cNvSpPr>
          <p:nvPr>
            <p:ph type="sldNum" sz="quarter" idx="10"/>
          </p:nvPr>
        </p:nvSpPr>
        <p:spPr/>
        <p:txBody>
          <a:bodyPr/>
          <a:lstStyle/>
          <a:p>
            <a:fld id="{002BFEA1-C062-4C55-87EB-890FD48FFDFC}" type="slidenum">
              <a:rPr lang="sv-SE" smtClean="0"/>
              <a:t>38</a:t>
            </a:fld>
            <a:endParaRPr lang="sv-SE"/>
          </a:p>
        </p:txBody>
      </p:sp>
    </p:spTree>
    <p:extLst>
      <p:ext uri="{BB962C8B-B14F-4D97-AF65-F5344CB8AC3E}">
        <p14:creationId xmlns:p14="http://schemas.microsoft.com/office/powerpoint/2010/main" val="2634929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GB" baseline="0" dirty="0"/>
              <a:t>Volumetric shadow maps are entirely part of our shared lighting pipeline and shader code.</a:t>
            </a:r>
          </a:p>
          <a:p>
            <a:pPr marL="0" lvl="0" indent="0">
              <a:buFontTx/>
              <a:buNone/>
            </a:pPr>
            <a:r>
              <a:rPr lang="en-GB" baseline="0" dirty="0"/>
              <a:t>It is sampled for each light having it enabled and applied on everything in the scene (particles, opaque surfaces, participating media) as visible on this video.</a:t>
            </a:r>
          </a:p>
        </p:txBody>
      </p:sp>
      <p:sp>
        <p:nvSpPr>
          <p:cNvPr id="4" name="Slide Number Placeholder 3"/>
          <p:cNvSpPr>
            <a:spLocks noGrp="1"/>
          </p:cNvSpPr>
          <p:nvPr>
            <p:ph type="sldNum" sz="quarter" idx="10"/>
          </p:nvPr>
        </p:nvSpPr>
        <p:spPr/>
        <p:txBody>
          <a:bodyPr/>
          <a:lstStyle/>
          <a:p>
            <a:fld id="{002BFEA1-C062-4C55-87EB-890FD48FFDFC}" type="slidenum">
              <a:rPr lang="sv-SE" smtClean="0"/>
              <a:t>39</a:t>
            </a:fld>
            <a:endParaRPr lang="sv-SE"/>
          </a:p>
        </p:txBody>
      </p:sp>
    </p:spTree>
    <p:extLst>
      <p:ext uri="{BB962C8B-B14F-4D97-AF65-F5344CB8AC3E}">
        <p14:creationId xmlns:p14="http://schemas.microsoft.com/office/powerpoint/2010/main" val="314815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Despite all that, our volumetric rendering tech was still restricted to basic fog, screen space light shafts and particles. Nothing wrong with these techniques but we wanted more.</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4</a:t>
            </a:fld>
            <a:endParaRPr lang="sv-SE"/>
          </a:p>
        </p:txBody>
      </p:sp>
    </p:spTree>
    <p:extLst>
      <p:ext uri="{BB962C8B-B14F-4D97-AF65-F5344CB8AC3E}">
        <p14:creationId xmlns:p14="http://schemas.microsoft.com/office/powerpoint/2010/main" val="796155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bonus</a:t>
            </a:r>
            <a:r>
              <a:rPr lang="en-GB" baseline="0" dirty="0"/>
              <a:t> is that we also voxelize our particles.</a:t>
            </a:r>
          </a:p>
          <a:p>
            <a:endParaRPr lang="en-GB" dirty="0"/>
          </a:p>
          <a:p>
            <a:r>
              <a:rPr lang="en-GB" dirty="0"/>
              <a:t>We have tried many voxelization method.</a:t>
            </a:r>
            <a:r>
              <a:rPr lang="en-GB" baseline="0" dirty="0"/>
              <a:t> </a:t>
            </a:r>
            <a:r>
              <a:rPr lang="en-GB" dirty="0"/>
              <a:t>Point</a:t>
            </a:r>
            <a:r>
              <a:rPr lang="en-GB" baseline="0" dirty="0"/>
              <a:t> and its blurred version but this was just too noisy. Our default voxelization method is trilinear. You can see the shadow is very soft and there is no popping visible.</a:t>
            </a:r>
          </a:p>
          <a:p>
            <a:endParaRPr lang="en-GB" baseline="0" dirty="0"/>
          </a:p>
          <a:p>
            <a:r>
              <a:rPr lang="en-GB" baseline="0" dirty="0"/>
              <a:t>We also have a high quality voxelization where all threads write all the voxels contained within the particle sphere. A </a:t>
            </a:r>
            <a:r>
              <a:rPr lang="en-GB" baseline="0"/>
              <a:t>bit </a:t>
            </a:r>
            <a:r>
              <a:rPr lang="en-GB"/>
              <a:t>brute </a:t>
            </a:r>
            <a:r>
              <a:rPr lang="en-GB" baseline="0"/>
              <a:t>force </a:t>
            </a:r>
            <a:r>
              <a:rPr lang="en-GB" baseline="0" dirty="0"/>
              <a:t>for now but it works when needed.</a:t>
            </a:r>
          </a:p>
          <a:p>
            <a:endParaRPr lang="en-GB" baseline="0" dirty="0"/>
          </a:p>
          <a:p>
            <a:r>
              <a:rPr lang="en-GB" baseline="0" dirty="0"/>
              <a:t>You can see the result of volumetric shadows from particle onto participating media in the last video.</a:t>
            </a:r>
          </a:p>
          <a:p>
            <a:endParaRPr lang="en-GB" baseline="0" dirty="0"/>
          </a:p>
          <a:p>
            <a:r>
              <a:rPr lang="en-GB" baseline="0" dirty="0"/>
              <a:t>(See bonus slides for more details)</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40</a:t>
            </a:fld>
            <a:endParaRPr lang="sv-SE"/>
          </a:p>
        </p:txBody>
      </p:sp>
    </p:spTree>
    <p:extLst>
      <p:ext uri="{BB962C8B-B14F-4D97-AF65-F5344CB8AC3E}">
        <p14:creationId xmlns:p14="http://schemas.microsoft.com/office/powerpoint/2010/main" val="26815848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performance numbers.</a:t>
            </a:r>
          </a:p>
          <a:p>
            <a:endParaRPr lang="en-GB" dirty="0"/>
          </a:p>
          <a:p>
            <a:r>
              <a:rPr lang="en-GB" dirty="0"/>
              <a:t>Point</a:t>
            </a:r>
            <a:r>
              <a:rPr lang="en-GB" baseline="0" dirty="0"/>
              <a:t> </a:t>
            </a:r>
            <a:r>
              <a:rPr lang="en-GB" dirty="0"/>
              <a:t>lights </a:t>
            </a:r>
            <a:r>
              <a:rPr lang="en-GB" baseline="0" dirty="0"/>
              <a:t>are more expensive than spot </a:t>
            </a:r>
            <a:r>
              <a:rPr lang="en-GB" dirty="0"/>
              <a:t>lights </a:t>
            </a:r>
            <a:r>
              <a:rPr lang="en-GB" baseline="0" dirty="0"/>
              <a:t>because spot </a:t>
            </a:r>
            <a:r>
              <a:rPr lang="en-GB" dirty="0"/>
              <a:t>lights </a:t>
            </a:r>
            <a:r>
              <a:rPr lang="en-GB" baseline="0" dirty="0"/>
              <a:t>are integrated slice by slice whereas a full </a:t>
            </a:r>
            <a:r>
              <a:rPr lang="en-GB" baseline="0" dirty="0" err="1"/>
              <a:t>raytrace</a:t>
            </a:r>
            <a:r>
              <a:rPr lang="en-GB" baseline="0" dirty="0"/>
              <a:t> is done for each point light shadow voxels. We have ideas to fix that in the near future.</a:t>
            </a:r>
          </a:p>
          <a:p>
            <a:endParaRPr lang="en-GB" baseline="0" dirty="0"/>
          </a:p>
          <a:p>
            <a:r>
              <a:rPr lang="en-GB" baseline="0" dirty="0"/>
              <a:t>Default particle voxelization is definitely cheap for 1K particles.</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41</a:t>
            </a:fld>
            <a:endParaRPr lang="sv-SE"/>
          </a:p>
        </p:txBody>
      </p:sp>
    </p:spTree>
    <p:extLst>
      <p:ext uri="{BB962C8B-B14F-4D97-AF65-F5344CB8AC3E}">
        <p14:creationId xmlns:p14="http://schemas.microsoft.com/office/powerpoint/2010/main" val="1866657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have more time, let me describe the additional volumetric rendering goodies we have in Frostbite.</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42</a:t>
            </a:fld>
            <a:endParaRPr lang="sv-SE"/>
          </a:p>
        </p:txBody>
      </p:sp>
    </p:spTree>
    <p:extLst>
      <p:ext uri="{BB962C8B-B14F-4D97-AF65-F5344CB8AC3E}">
        <p14:creationId xmlns:p14="http://schemas.microsoft.com/office/powerpoint/2010/main" val="4024703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translucent shadows in Frostbite (see Andersson11)</a:t>
            </a:r>
            <a:r>
              <a:rPr lang="en-GB" baseline="0" dirty="0"/>
              <a:t> allows particles to </a:t>
            </a:r>
            <a:r>
              <a:rPr lang="en-GB" baseline="0"/>
              <a:t>cast </a:t>
            </a:r>
            <a:r>
              <a:rPr lang="en-GB" dirty="0"/>
              <a:t>shadows</a:t>
            </a:r>
            <a:r>
              <a:rPr lang="en-GB"/>
              <a:t> </a:t>
            </a:r>
            <a:r>
              <a:rPr lang="en-GB" baseline="0"/>
              <a:t>on opaque </a:t>
            </a:r>
            <a:r>
              <a:rPr lang="en-GB"/>
              <a:t>surfaces </a:t>
            </a:r>
            <a:r>
              <a:rPr lang="en-GB" baseline="0"/>
              <a:t>but </a:t>
            </a:r>
            <a:r>
              <a:rPr lang="en-GB" baseline="0" dirty="0"/>
              <a:t>not on themselves. This technique also did not support scattering.</a:t>
            </a:r>
          </a:p>
          <a:p>
            <a:endParaRPr lang="en-GB" baseline="0" dirty="0"/>
          </a:p>
          <a:p>
            <a:r>
              <a:rPr lang="en-GB" baseline="0" dirty="0"/>
              <a:t>We have added that support in frostbite by using Fourier opacity mapping. This </a:t>
            </a:r>
            <a:r>
              <a:rPr lang="en-GB" baseline="0"/>
              <a:t>allows </a:t>
            </a:r>
            <a:r>
              <a:rPr lang="en-GB" dirty="0"/>
              <a:t>us</a:t>
            </a:r>
            <a:r>
              <a:rPr lang="en-GB"/>
              <a:t> </a:t>
            </a:r>
            <a:r>
              <a:rPr lang="en-GB" baseline="0"/>
              <a:t>to </a:t>
            </a:r>
            <a:r>
              <a:rPr lang="en-GB" baseline="0" dirty="0"/>
              <a:t>have some very high quality coloured shadowing, scattering resulting in sharp silver lining visual effects as you can see on this screenshots and cloud video.</a:t>
            </a:r>
          </a:p>
          <a:p>
            <a:endParaRPr lang="en-GB" dirty="0"/>
          </a:p>
          <a:p>
            <a:r>
              <a:rPr lang="en-GB" dirty="0"/>
              <a:t>This is one special case for the sun (non unified) but it was needed to get that extra bit of quality were needed for the special case of the sun which requires special attention.</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43</a:t>
            </a:fld>
            <a:endParaRPr lang="sv-SE"/>
          </a:p>
        </p:txBody>
      </p:sp>
    </p:spTree>
    <p:extLst>
      <p:ext uri="{BB962C8B-B14F-4D97-AF65-F5344CB8AC3E}">
        <p14:creationId xmlns:p14="http://schemas.microsoft.com/office/powerpoint/2010/main" val="1386742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have added support for physically</a:t>
            </a:r>
            <a:r>
              <a:rPr lang="en-GB" baseline="0" dirty="0"/>
              <a:t> based sky and atmosphere scattering simulation last year. This was a fruitful collaboration between Frostbite and Ghost and DICE game teams (Mainly developed by Edvard Sandberg and Gustav Bodare at Ghost). Now it is used in production by lots games such as Mirror’s Edge or Mass Effect Andromeda.</a:t>
            </a:r>
          </a:p>
          <a:p>
            <a:endParaRPr lang="en-GB" baseline="0" dirty="0"/>
          </a:p>
          <a:p>
            <a:r>
              <a:rPr lang="en-GB" baseline="0" dirty="0"/>
              <a:t>It is an improved version of </a:t>
            </a:r>
            <a:r>
              <a:rPr lang="en-GB" baseline="0" dirty="0" err="1"/>
              <a:t>Elek’s</a:t>
            </a:r>
            <a:r>
              <a:rPr lang="en-GB" baseline="0" dirty="0"/>
              <a:t> paper which is simpler and faster than </a:t>
            </a:r>
            <a:r>
              <a:rPr lang="en-GB" baseline="0" dirty="0" err="1"/>
              <a:t>Bruneton</a:t>
            </a:r>
            <a:r>
              <a:rPr lang="en-GB" baseline="0" dirty="0"/>
              <a:t>. I unfortunately have no time to dive into details in this presentation.</a:t>
            </a:r>
          </a:p>
          <a:p>
            <a:endParaRPr lang="en-GB" baseline="0" dirty="0"/>
          </a:p>
          <a:p>
            <a:r>
              <a:rPr lang="en-GB" baseline="0" dirty="0"/>
              <a:t>But in the comment I have time </a:t>
            </a:r>
            <a:r>
              <a:rPr lang="en-GB" baseline="0" dirty="0">
                <a:sym typeface="Wingdings" panose="05000000000000000000" pitchFamily="2" charset="2"/>
              </a:rPr>
              <a:t>. Basically, the lighting artist would define the atmosphere properties and the light scattering and sky rendering will automatically adapt to the sun position. When the atmosphere is changed, we need to update our pre-computed lookup tables and this can be distributed over several frame to limit the evaluation impact on GPU.</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44</a:t>
            </a:fld>
            <a:endParaRPr lang="sv-SE"/>
          </a:p>
        </p:txBody>
      </p:sp>
    </p:spTree>
    <p:extLst>
      <p:ext uri="{BB962C8B-B14F-4D97-AF65-F5344CB8AC3E}">
        <p14:creationId xmlns:p14="http://schemas.microsoft.com/office/powerpoint/2010/main" val="2020304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45</a:t>
            </a:fld>
            <a:endParaRPr lang="sv-SE"/>
          </a:p>
        </p:txBody>
      </p:sp>
    </p:spTree>
    <p:extLst>
      <p:ext uri="{BB962C8B-B14F-4D97-AF65-F5344CB8AC3E}">
        <p14:creationId xmlns:p14="http://schemas.microsoft.com/office/powerpoint/2010/main" val="3975464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lots of room to improve this technology. You have some example here</a:t>
            </a:r>
            <a:r>
              <a:rPr lang="en-GB" baseline="0" dirty="0"/>
              <a:t> in no special order.</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46</a:t>
            </a:fld>
            <a:endParaRPr lang="sv-SE"/>
          </a:p>
        </p:txBody>
      </p:sp>
    </p:spTree>
    <p:extLst>
      <p:ext uri="{BB962C8B-B14F-4D97-AF65-F5344CB8AC3E}">
        <p14:creationId xmlns:p14="http://schemas.microsoft.com/office/powerpoint/2010/main" val="1534295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references you can look at online</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47</a:t>
            </a:fld>
            <a:endParaRPr lang="sv-SE"/>
          </a:p>
        </p:txBody>
      </p:sp>
    </p:spTree>
    <p:extLst>
      <p:ext uri="{BB962C8B-B14F-4D97-AF65-F5344CB8AC3E}">
        <p14:creationId xmlns:p14="http://schemas.microsoft.com/office/powerpoint/2010/main" val="3598383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attention! Now it is time for questions. And if we do not have time</a:t>
            </a:r>
            <a:r>
              <a:rPr lang="en-GB" baseline="0" dirty="0"/>
              <a:t> do not hesitate to contact me online. </a:t>
            </a:r>
            <a:r>
              <a:rPr lang="en-GB" baseline="0" dirty="0">
                <a:sym typeface="Wingdings" panose="05000000000000000000" pitchFamily="2" charset="2"/>
              </a:rPr>
              <a:t></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48</a:t>
            </a:fld>
            <a:endParaRPr lang="sv-SE"/>
          </a:p>
        </p:txBody>
      </p:sp>
    </p:spTree>
    <p:extLst>
      <p:ext uri="{BB962C8B-B14F-4D97-AF65-F5344CB8AC3E}">
        <p14:creationId xmlns:p14="http://schemas.microsoft.com/office/powerpoint/2010/main" val="157761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attention! Now it is time for questions. And if we do not have time</a:t>
            </a:r>
            <a:r>
              <a:rPr lang="en-GB" baseline="0" dirty="0"/>
              <a:t> do not hesitate to reach me online. </a:t>
            </a:r>
            <a:r>
              <a:rPr lang="en-GB" baseline="0" dirty="0">
                <a:sym typeface="Wingdings" panose="05000000000000000000" pitchFamily="2" charset="2"/>
              </a:rPr>
              <a:t></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49</a:t>
            </a:fld>
            <a:endParaRPr lang="sv-SE"/>
          </a:p>
        </p:txBody>
      </p:sp>
    </p:spTree>
    <p:extLst>
      <p:ext uri="{BB962C8B-B14F-4D97-AF65-F5344CB8AC3E}">
        <p14:creationId xmlns:p14="http://schemas.microsoft.com/office/powerpoint/2010/main" val="2631053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would like sky and atmosphere</a:t>
            </a:r>
            <a:r>
              <a:rPr lang="en-GB" baseline="0" dirty="0"/>
              <a:t> simulation, large scale fog, heterogeneous participating media, light scattering in the air and also the possibility to have occluded scattering resulting in volumetric shadows and light shafts.</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5</a:t>
            </a:fld>
            <a:endParaRPr lang="sv-SE"/>
          </a:p>
        </p:txBody>
      </p:sp>
    </p:spTree>
    <p:extLst>
      <p:ext uri="{BB962C8B-B14F-4D97-AF65-F5344CB8AC3E}">
        <p14:creationId xmlns:p14="http://schemas.microsoft.com/office/powerpoint/2010/main" val="1222574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scene</a:t>
            </a:r>
            <a:r>
              <a:rPr lang="en-GB" baseline="0" dirty="0"/>
              <a:t> showing volumetric our shadow maps debug view for 32x32x32 and 48x48x48 resolution.</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Perfect voxel intersection are achieved using </a:t>
            </a:r>
            <a:r>
              <a:rPr lang="en-GB" b="1" baseline="0" dirty="0" err="1"/>
              <a:t>Amanatide</a:t>
            </a:r>
            <a:r>
              <a:rPr lang="en-GB" b="1" baseline="0" dirty="0"/>
              <a:t> ray marching </a:t>
            </a:r>
            <a:r>
              <a:rPr lang="en-GB" baseline="0" dirty="0"/>
              <a:t>(</a:t>
            </a:r>
            <a:r>
              <a:rPr lang="en-US" b="0" i="1" dirty="0"/>
              <a:t>A Fast Voxel Traversal Algorithm for Ray Tracing</a:t>
            </a:r>
            <a:r>
              <a:rPr lang="en-US" b="0" i="1" baseline="0" dirty="0"/>
              <a:t> </a:t>
            </a:r>
            <a:r>
              <a:rPr lang="sv-SE" dirty="0"/>
              <a:t>Amanatides&amp;Woo,</a:t>
            </a:r>
            <a:r>
              <a:rPr lang="sv-SE" baseline="0" dirty="0"/>
              <a:t> 1987</a:t>
            </a:r>
            <a:r>
              <a:rPr lang="en-GB" baseline="0" dirty="0"/>
              <a:t>). Really recommended! This allows us to get clean volumetric debug views that are definitely cheaper </a:t>
            </a:r>
            <a:r>
              <a:rPr lang="en-GB" baseline="0"/>
              <a:t>than </a:t>
            </a:r>
            <a:r>
              <a:rPr lang="en-GB"/>
              <a:t>brute </a:t>
            </a:r>
            <a:r>
              <a:rPr lang="en-GB" baseline="0"/>
              <a:t>force </a:t>
            </a:r>
            <a:r>
              <a:rPr lang="en-GB" baseline="0" dirty="0" err="1"/>
              <a:t>raymarch</a:t>
            </a:r>
            <a:r>
              <a:rPr lang="en-GB" baseline="0" dirty="0"/>
              <a:t> with small steps.</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50</a:t>
            </a:fld>
            <a:endParaRPr lang="sv-SE"/>
          </a:p>
        </p:txBody>
      </p:sp>
    </p:spTree>
    <p:extLst>
      <p:ext uri="{BB962C8B-B14F-4D97-AF65-F5344CB8AC3E}">
        <p14:creationId xmlns:p14="http://schemas.microsoft.com/office/powerpoint/2010/main" val="4284606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Volumetric shadow</a:t>
            </a:r>
            <a:r>
              <a:rPr lang="en-GB" baseline="0" dirty="0"/>
              <a:t> are mandatory to get correctly shadowed secondary rays. It is also important </a:t>
            </a:r>
            <a:r>
              <a:rPr lang="en-GB" dirty="0"/>
              <a:t>because </a:t>
            </a:r>
            <a:r>
              <a:rPr lang="en-GB" baseline="0" dirty="0"/>
              <a:t>it is the only way we can support heterogeneous participating media properties and density.</a:t>
            </a:r>
          </a:p>
          <a:p>
            <a:endParaRPr lang="en-GB" baseline="0" dirty="0"/>
          </a:p>
          <a:p>
            <a:r>
              <a:rPr lang="en-GB" baseline="0" dirty="0"/>
              <a:t>For lights not having volumetric shadows, one could samples extinction at light position and assume it being constant around the light position. This would result in over/under shadow but would still help </a:t>
            </a:r>
            <a:r>
              <a:rPr lang="en-GB" dirty="0"/>
              <a:t>improve the </a:t>
            </a:r>
            <a:r>
              <a:rPr lang="en-GB" baseline="0" dirty="0"/>
              <a:t>visuals.</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51</a:t>
            </a:fld>
            <a:endParaRPr lang="sv-SE"/>
          </a:p>
        </p:txBody>
      </p:sp>
    </p:spTree>
    <p:extLst>
      <p:ext uri="{BB962C8B-B14F-4D97-AF65-F5344CB8AC3E}">
        <p14:creationId xmlns:p14="http://schemas.microsoft.com/office/powerpoint/2010/main" val="1494517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already have transparent shadows from the sun for our particles (see Andersson11)</a:t>
            </a:r>
            <a:r>
              <a:rPr lang="en-GB" baseline="0" dirty="0"/>
              <a:t> </a:t>
            </a:r>
            <a:r>
              <a:rPr lang="en-GB" dirty="0"/>
              <a:t> but not from</a:t>
            </a:r>
            <a:r>
              <a:rPr lang="en-GB" baseline="0" dirty="0"/>
              <a:t> local lights.</a:t>
            </a:r>
          </a:p>
          <a:p>
            <a:endParaRPr lang="en-GB" baseline="0" dirty="0"/>
          </a:p>
          <a:p>
            <a:r>
              <a:rPr lang="en-GB" baseline="0" dirty="0"/>
              <a:t>We want our particles to leverage our volumetric shadows to also cast them onto everything and for that we need to voxelize them.</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52</a:t>
            </a:fld>
            <a:endParaRPr lang="sv-SE"/>
          </a:p>
        </p:txBody>
      </p:sp>
    </p:spTree>
    <p:extLst>
      <p:ext uri="{BB962C8B-B14F-4D97-AF65-F5344CB8AC3E}">
        <p14:creationId xmlns:p14="http://schemas.microsoft.com/office/powerpoint/2010/main" val="41167096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do so </a:t>
            </a:r>
            <a:r>
              <a:rPr lang="en-GB" baseline="0" dirty="0"/>
              <a:t>we will use the cascaded extinction volume but we will need an intermediate UINT volume.</a:t>
            </a:r>
          </a:p>
          <a:p>
            <a:endParaRPr lang="en-GB" baseline="0" dirty="0"/>
          </a:p>
          <a:p>
            <a:r>
              <a:rPr lang="en-GB" baseline="0" dirty="0"/>
              <a:t>Indeed we launch N compute threads, each voxelizing one particle and we do not want any order conflicts when writing. So we rely on atomic operations. The volume is first cleared, then particles are voxelized in each clip map level; finally they are added to the extinction volume to be automatically handled by volumetric shadows later. For accuracy, the </a:t>
            </a:r>
            <a:r>
              <a:rPr lang="en-GB" baseline="0" dirty="0" err="1"/>
              <a:t>uint</a:t>
            </a:r>
            <a:r>
              <a:rPr lang="en-GB" baseline="0" dirty="0"/>
              <a:t> [0,2048] range maps to [0,1] in float space.</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53</a:t>
            </a:fld>
            <a:endParaRPr lang="sv-SE"/>
          </a:p>
        </p:txBody>
      </p:sp>
    </p:spTree>
    <p:extLst>
      <p:ext uri="{BB962C8B-B14F-4D97-AF65-F5344CB8AC3E}">
        <p14:creationId xmlns:p14="http://schemas.microsoft.com/office/powerpoint/2010/main" val="2592077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tried many voxelization methods.</a:t>
            </a:r>
          </a:p>
          <a:p>
            <a:r>
              <a:rPr lang="en-GB" dirty="0"/>
              <a:t>Point</a:t>
            </a:r>
            <a:r>
              <a:rPr lang="en-GB" baseline="0" dirty="0"/>
              <a:t> and its blurred versions is just too noisy.</a:t>
            </a:r>
          </a:p>
          <a:p>
            <a:endParaRPr lang="en-GB" baseline="0" dirty="0"/>
          </a:p>
          <a:p>
            <a:r>
              <a:rPr lang="en-GB" baseline="0" dirty="0"/>
              <a:t>Our default voxelization method is trilinear. You can see the shadow is very soft and there is no popping happening.</a:t>
            </a:r>
          </a:p>
          <a:p>
            <a:endParaRPr lang="en-GB" baseline="0" dirty="0"/>
          </a:p>
          <a:p>
            <a:r>
              <a:rPr lang="en-GB" baseline="0" dirty="0"/>
              <a:t>We also have a high quality voxelization where all threads writes all the voxels contained within the particle area of effect.</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54</a:t>
            </a:fld>
            <a:endParaRPr lang="sv-SE"/>
          </a:p>
        </p:txBody>
      </p:sp>
    </p:spTree>
    <p:extLst>
      <p:ext uri="{BB962C8B-B14F-4D97-AF65-F5344CB8AC3E}">
        <p14:creationId xmlns:p14="http://schemas.microsoft.com/office/powerpoint/2010/main" val="4058673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cast shadows from particle onto everything and it is soft. But this only supports soft shadows</a:t>
            </a:r>
            <a:r>
              <a:rPr lang="en-GB" baseline="0" dirty="0"/>
              <a:t> though.</a:t>
            </a:r>
          </a:p>
          <a:p>
            <a:endParaRPr lang="en-GB" baseline="0" dirty="0"/>
          </a:p>
          <a:p>
            <a:r>
              <a:rPr lang="en-GB" baseline="0" dirty="0"/>
              <a:t>Also for particles having very strong extinction, the volumetric shadow can still flicker for moving lights for example.</a:t>
            </a:r>
          </a:p>
          <a:p>
            <a:endParaRPr lang="en-GB" baseline="0" dirty="0"/>
          </a:p>
          <a:p>
            <a:r>
              <a:rPr lang="en-GB" baseline="0" dirty="0"/>
              <a:t>The high quality voxelization is a lot more expensive and threads are very divergent. This is an interesting area of investigation. How can we allow to go wide there? Maybe with some hierarchical voxelization pre-pass or on-</a:t>
            </a:r>
            <a:r>
              <a:rPr lang="en-GB" baseline="0" dirty="0" err="1"/>
              <a:t>gpu</a:t>
            </a:r>
            <a:r>
              <a:rPr lang="en-GB" baseline="0" dirty="0"/>
              <a:t>-compute-work-spawning?</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55</a:t>
            </a:fld>
            <a:endParaRPr lang="sv-SE"/>
          </a:p>
        </p:txBody>
      </p:sp>
    </p:spTree>
    <p:extLst>
      <p:ext uri="{BB962C8B-B14F-4D97-AF65-F5344CB8AC3E}">
        <p14:creationId xmlns:p14="http://schemas.microsoft.com/office/powerpoint/2010/main" val="3490240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running</a:t>
            </a:r>
            <a:r>
              <a:rPr lang="en-GB" baseline="0" dirty="0"/>
              <a:t> </a:t>
            </a:r>
            <a:r>
              <a:rPr lang="en-GB" dirty="0"/>
              <a:t>the</a:t>
            </a:r>
            <a:r>
              <a:rPr lang="en-GB" baseline="0" dirty="0"/>
              <a:t> particle </a:t>
            </a:r>
            <a:r>
              <a:rPr lang="en-GB" dirty="0"/>
              <a:t>splatting voxelization,</a:t>
            </a:r>
            <a:r>
              <a:rPr lang="en-GB" baseline="0" dirty="0"/>
              <a:t> we need to have our extinction to be “energy conserving” for each clip map level. Indeed for we will write more often into the same voxels when they are large. And </a:t>
            </a:r>
            <a:r>
              <a:rPr lang="en-GB" dirty="0"/>
              <a:t>as </a:t>
            </a:r>
            <a:r>
              <a:rPr lang="en-GB" baseline="0" dirty="0"/>
              <a:t>you can see on the left video, the voxelization result in over </a:t>
            </a:r>
            <a:r>
              <a:rPr lang="en-GB" dirty="0"/>
              <a:t>shadowed </a:t>
            </a:r>
            <a:r>
              <a:rPr lang="en-GB" baseline="0" dirty="0"/>
              <a:t>in the coarser cascaded.</a:t>
            </a:r>
          </a:p>
          <a:p>
            <a:endParaRPr lang="en-GB" baseline="0" dirty="0"/>
          </a:p>
          <a:p>
            <a:r>
              <a:rPr lang="en-GB" baseline="0" dirty="0"/>
              <a:t>To solve this we have </a:t>
            </a:r>
            <a:r>
              <a:rPr lang="en-GB" dirty="0"/>
              <a:t>artists </a:t>
            </a:r>
            <a:r>
              <a:rPr lang="en-GB" baseline="0" dirty="0"/>
              <a:t>authoring extinction probabilities for a unit cube and this extinction is then divided according to the volume in which it is inserted. You can see on this final video that voxelized particles now generate a consistent shadow whatever cascade it falls into.</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56</a:t>
            </a:fld>
            <a:endParaRPr lang="sv-SE"/>
          </a:p>
        </p:txBody>
      </p:sp>
    </p:spTree>
    <p:extLst>
      <p:ext uri="{BB962C8B-B14F-4D97-AF65-F5344CB8AC3E}">
        <p14:creationId xmlns:p14="http://schemas.microsoft.com/office/powerpoint/2010/main" val="18644769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Particles self shadowing and casting</a:t>
            </a:r>
            <a:r>
              <a:rPr lang="en-GB" baseline="0" dirty="0"/>
              <a:t> shadows on </a:t>
            </a:r>
            <a:r>
              <a:rPr lang="en-GB" baseline="0"/>
              <a:t>opaque surfaces.</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57</a:t>
            </a:fld>
            <a:endParaRPr lang="sv-SE"/>
          </a:p>
        </p:txBody>
      </p:sp>
    </p:spTree>
    <p:extLst>
      <p:ext uri="{BB962C8B-B14F-4D97-AF65-F5344CB8AC3E}">
        <p14:creationId xmlns:p14="http://schemas.microsoft.com/office/powerpoint/2010/main" val="2560186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Analytic fog / light scattering</a:t>
            </a:r>
          </a:p>
          <a:p>
            <a:pPr lvl="1"/>
            <a:r>
              <a:rPr lang="en-GB" dirty="0"/>
              <a:t>Fast! </a:t>
            </a:r>
          </a:p>
          <a:p>
            <a:pPr lvl="1"/>
            <a:r>
              <a:rPr lang="en-GB" dirty="0"/>
              <a:t>Not shadowed</a:t>
            </a:r>
          </a:p>
          <a:p>
            <a:pPr lvl="1"/>
            <a:r>
              <a:rPr lang="en-GB" dirty="0"/>
              <a:t>Only homogeneous media</a:t>
            </a:r>
          </a:p>
          <a:p>
            <a:pPr lvl="1"/>
            <a:endParaRPr lang="en-GB" dirty="0"/>
          </a:p>
          <a:p>
            <a:r>
              <a:rPr lang="en-GB" dirty="0"/>
              <a:t>Screen space light shaft </a:t>
            </a:r>
          </a:p>
          <a:p>
            <a:pPr lvl="1"/>
            <a:r>
              <a:rPr lang="en-GB" dirty="0"/>
              <a:t>High quality</a:t>
            </a:r>
          </a:p>
          <a:p>
            <a:pPr lvl="1"/>
            <a:r>
              <a:rPr lang="en-GB" dirty="0"/>
              <a:t>Sun/sky needs to be visible on screen</a:t>
            </a:r>
          </a:p>
          <a:p>
            <a:pPr lvl="1"/>
            <a:r>
              <a:rPr lang="en-GB" dirty="0"/>
              <a:t>Only homogeneous media</a:t>
            </a:r>
          </a:p>
          <a:p>
            <a:pPr lvl="1"/>
            <a:r>
              <a:rPr lang="en-GB" dirty="0"/>
              <a:t>Can go for</a:t>
            </a:r>
            <a:r>
              <a:rPr lang="en-GB" baseline="0" dirty="0"/>
              <a:t> Epipolar sampling but this won’t save the day</a:t>
            </a:r>
            <a:endParaRPr lang="en-GB" dirty="0"/>
          </a:p>
          <a:p>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6</a:t>
            </a:fld>
            <a:endParaRPr lang="sv-SE"/>
          </a:p>
        </p:txBody>
      </p:sp>
    </p:spTree>
    <p:extLst>
      <p:ext uri="{BB962C8B-B14F-4D97-AF65-F5344CB8AC3E}">
        <p14:creationId xmlns:p14="http://schemas.microsoft.com/office/powerpoint/2010/main" val="3514492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Splatting methods appeared largely with this new generation of consoles such as light volume</a:t>
            </a:r>
            <a:r>
              <a:rPr lang="en-GB" baseline="0" dirty="0"/>
              <a:t> splatting. This can result in high quality scattering but usually it does not match the participating media of the scene. </a:t>
            </a:r>
          </a:p>
          <a:p>
            <a:endParaRPr lang="en-GB" baseline="0" dirty="0"/>
          </a:p>
          <a:p>
            <a:r>
              <a:rPr lang="en-GB" baseline="0" dirty="0"/>
              <a:t>More recently </a:t>
            </a:r>
            <a:r>
              <a:rPr lang="en-GB" baseline="0" dirty="0" err="1"/>
              <a:t>Wronski</a:t>
            </a:r>
            <a:r>
              <a:rPr lang="en-GB" baseline="0" dirty="0"/>
              <a:t> presented a technique called </a:t>
            </a:r>
            <a:r>
              <a:rPr lang="en-GB" i="1" baseline="0" dirty="0"/>
              <a:t>Volumetric Fog</a:t>
            </a:r>
            <a:r>
              <a:rPr lang="en-GB" baseline="0" dirty="0"/>
              <a:t>, allowing spatially varying participating media and local lights to scatter. We were happy to see this as it was aligned with what we were doing at the time as you will see during this presentation. However it did not seem really physically based at the time and some features we wanted were missing.</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7</a:t>
            </a:fld>
            <a:endParaRPr lang="sv-SE"/>
          </a:p>
        </p:txBody>
      </p:sp>
    </p:spTree>
    <p:extLst>
      <p:ext uri="{BB962C8B-B14F-4D97-AF65-F5344CB8AC3E}">
        <p14:creationId xmlns:p14="http://schemas.microsoft.com/office/powerpoint/2010/main" val="3990848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Getting volumetric rendering will allow an increase in visual complexity </a:t>
            </a:r>
            <a:r>
              <a:rPr lang="en-GB" baseline="0" dirty="0"/>
              <a:t>and will result in more varied visuals and art directions.</a:t>
            </a:r>
          </a:p>
          <a:p>
            <a:endParaRPr lang="en-GB" baseline="0" dirty="0"/>
          </a:p>
          <a:p>
            <a:r>
              <a:rPr lang="en-GB" baseline="0" dirty="0"/>
              <a:t>We want it to be physically based: this means that participating media materials are decoupled from the light sources (</a:t>
            </a:r>
            <a:r>
              <a:rPr lang="en-GB" i="1" baseline="0" dirty="0"/>
              <a:t>e.g.</a:t>
            </a:r>
            <a:r>
              <a:rPr lang="en-GB" baseline="0" dirty="0"/>
              <a:t> no scattering colour on the light entities). Media parameters are also a meaningful set of parameters. With this we should get more coherent results that are easier to control and understand.</a:t>
            </a:r>
          </a:p>
          <a:p>
            <a:endParaRPr lang="en-GB" baseline="0" dirty="0"/>
          </a:p>
          <a:p>
            <a:r>
              <a:rPr lang="en-GB" baseline="0" dirty="0"/>
              <a:t>Also, because there are several entities interacting with volumetric in Frostbite (fog, particles, </a:t>
            </a:r>
            <a:r>
              <a:rPr lang="en-GB" baseline="0" dirty="0" err="1"/>
              <a:t>opaque&amp;transparent</a:t>
            </a:r>
            <a:r>
              <a:rPr lang="en-GB" baseline="0" dirty="0"/>
              <a:t> surfaces, </a:t>
            </a:r>
            <a:r>
              <a:rPr lang="en-GB" baseline="0" dirty="0" err="1"/>
              <a:t>etc</a:t>
            </a:r>
            <a:r>
              <a:rPr lang="en-GB" baseline="0" dirty="0"/>
              <a:t>). We also want to unify the way we deal with that to not have X methods for X types of interaction.</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8</a:t>
            </a:fld>
            <a:endParaRPr lang="sv-SE"/>
          </a:p>
        </p:txBody>
      </p:sp>
    </p:spTree>
    <p:extLst>
      <p:ext uri="{BB962C8B-B14F-4D97-AF65-F5344CB8AC3E}">
        <p14:creationId xmlns:p14="http://schemas.microsoft.com/office/powerpoint/2010/main" val="3638746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video</a:t>
            </a:r>
            <a:r>
              <a:rPr lang="en-GB" baseline="0" dirty="0"/>
              <a:t> gives you an overview of what we got from this work: lights that generate scattering according to the participating media, volumetric shadow, local fog volumes, </a:t>
            </a:r>
            <a:r>
              <a:rPr lang="en-GB" i="1" baseline="0" dirty="0"/>
              <a:t>etc.</a:t>
            </a:r>
          </a:p>
          <a:p>
            <a:endParaRPr lang="en-GB" baseline="0" dirty="0"/>
          </a:p>
          <a:p>
            <a:r>
              <a:rPr lang="en-GB" baseline="0" dirty="0"/>
              <a:t>And I will show you now how we achieve it.</a:t>
            </a:r>
            <a:endParaRPr lang="sv-SE" dirty="0"/>
          </a:p>
        </p:txBody>
      </p:sp>
      <p:sp>
        <p:nvSpPr>
          <p:cNvPr id="4" name="Slide Number Placeholder 3"/>
          <p:cNvSpPr>
            <a:spLocks noGrp="1"/>
          </p:cNvSpPr>
          <p:nvPr>
            <p:ph type="sldNum" sz="quarter" idx="10"/>
          </p:nvPr>
        </p:nvSpPr>
        <p:spPr/>
        <p:txBody>
          <a:bodyPr/>
          <a:lstStyle/>
          <a:p>
            <a:fld id="{002BFEA1-C062-4C55-87EB-890FD48FFDFC}" type="slidenum">
              <a:rPr lang="sv-SE" smtClean="0"/>
              <a:t>9</a:t>
            </a:fld>
            <a:endParaRPr lang="sv-SE"/>
          </a:p>
        </p:txBody>
      </p:sp>
    </p:spTree>
    <p:extLst>
      <p:ext uri="{BB962C8B-B14F-4D97-AF65-F5344CB8AC3E}">
        <p14:creationId xmlns:p14="http://schemas.microsoft.com/office/powerpoint/2010/main" val="1621234408"/>
      </p:ext>
    </p:extLst>
  </p:cSld>
  <p:clrMapOvr>
    <a:masterClrMapping/>
  </p:clrMapOvr>
</p:notes>
</file>

<file path=ppt/slideLayouts/_rels/slideLayout1.xml.rels><?xml version="1.0" encoding="UTF-8" standalone="yes" ?><Relationships xmlns="http://schemas.openxmlformats.org/package/2006/relationships"><Relationship Id="rId2" Target="../media/image3.jpeg" Type="http://schemas.openxmlformats.org/officeDocument/2006/relationships/image"/><Relationship Id="rId1" Target="../slideMasters/slideMaster1.xml" Type="http://schemas.openxmlformats.org/officeDocument/2006/relationships/slideMaster"/></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793475" y="6207255"/>
            <a:ext cx="6642756" cy="369332"/>
          </a:xfrm>
          <a:prstGeom prst="rect">
            <a:avLst/>
          </a:prstGeom>
        </p:spPr>
        <p:txBody>
          <a:bodyPr wrap="square">
            <a:spAutoFit/>
          </a:bodyPr>
          <a:lstStyle/>
          <a:p>
            <a:pPr algn="ctr"/>
            <a:r>
              <a:rPr lang="en-US" b="0" i="0" dirty="0">
                <a:solidFill>
                  <a:schemeClr val="bg2">
                    <a:lumMod val="40000"/>
                    <a:lumOff val="60000"/>
                  </a:schemeClr>
                </a:solidFill>
                <a:effectLst/>
                <a:latin typeface="+mj-lt"/>
              </a:rPr>
              <a:t>empowers game creators to shape the future of gaming</a:t>
            </a:r>
            <a:endParaRPr lang="sv-SE" dirty="0">
              <a:solidFill>
                <a:schemeClr val="bg2">
                  <a:lumMod val="40000"/>
                  <a:lumOff val="60000"/>
                </a:schemeClr>
              </a:solidFill>
              <a:latin typeface="+mj-lt"/>
            </a:endParaRPr>
          </a:p>
        </p:txBody>
      </p:sp>
    </p:spTree>
    <p:extLst>
      <p:ext uri="{BB962C8B-B14F-4D97-AF65-F5344CB8AC3E}">
        <p14:creationId xmlns:p14="http://schemas.microsoft.com/office/powerpoint/2010/main" val="74959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027898" y="2052918"/>
            <a:ext cx="8946541" cy="41954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11725206" y="6488668"/>
            <a:ext cx="466794" cy="369332"/>
          </a:xfrm>
          <a:prstGeom prst="rect">
            <a:avLst/>
          </a:prstGeom>
          <a:noFill/>
        </p:spPr>
        <p:txBody>
          <a:bodyPr wrap="none" rtlCol="0">
            <a:spAutoFit/>
          </a:bodyPr>
          <a:lstStyle/>
          <a:p>
            <a:fld id="{190DAECA-4965-40E5-8CAE-9D4AA8B05AC6}" type="slidenum">
              <a:rPr lang="sv-SE" smtClean="0"/>
              <a:t>‹#›</a:t>
            </a:fld>
            <a:endParaRPr lang="sv-SE" dirty="0"/>
          </a:p>
        </p:txBody>
      </p:sp>
      <p:sp>
        <p:nvSpPr>
          <p:cNvPr id="7" name="TextBox 6"/>
          <p:cNvSpPr txBox="1"/>
          <p:nvPr userDrawn="1"/>
        </p:nvSpPr>
        <p:spPr>
          <a:xfrm>
            <a:off x="0" y="6550223"/>
            <a:ext cx="5869460" cy="307777"/>
          </a:xfrm>
          <a:prstGeom prst="rect">
            <a:avLst/>
          </a:prstGeom>
          <a:noFill/>
        </p:spPr>
        <p:txBody>
          <a:bodyPr wrap="square" rtlCol="0">
            <a:spAutoFit/>
          </a:bodyPr>
          <a:lstStyle/>
          <a:p>
            <a:r>
              <a:rPr lang="en-GB" sz="1400" dirty="0">
                <a:solidFill>
                  <a:srgbClr val="4C75A5"/>
                </a:solidFill>
              </a:rPr>
              <a:t>SIGGRAPH </a:t>
            </a:r>
            <a:r>
              <a:rPr lang="en-GB" sz="1400" baseline="0" dirty="0">
                <a:solidFill>
                  <a:srgbClr val="4C75A5"/>
                </a:solidFill>
              </a:rPr>
              <a:t>2015 – Advances in Real-Time Rendering course</a:t>
            </a:r>
            <a:endParaRPr lang="sv-SE" sz="1400" dirty="0">
              <a:solidFill>
                <a:srgbClr val="4C75A5"/>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Box 4"/>
          <p:cNvSpPr txBox="1"/>
          <p:nvPr userDrawn="1"/>
        </p:nvSpPr>
        <p:spPr>
          <a:xfrm>
            <a:off x="11725206" y="6488668"/>
            <a:ext cx="466794" cy="369332"/>
          </a:xfrm>
          <a:prstGeom prst="rect">
            <a:avLst/>
          </a:prstGeom>
          <a:noFill/>
        </p:spPr>
        <p:txBody>
          <a:bodyPr wrap="none" rtlCol="0">
            <a:spAutoFit/>
          </a:bodyPr>
          <a:lstStyle/>
          <a:p>
            <a:fld id="{190DAECA-4965-40E5-8CAE-9D4AA8B05AC6}" type="slidenum">
              <a:rPr lang="sv-SE" smtClean="0"/>
              <a:t>‹#›</a:t>
            </a:fld>
            <a:endParaRPr lang="sv-SE" dirty="0"/>
          </a:p>
        </p:txBody>
      </p:sp>
      <p:sp>
        <p:nvSpPr>
          <p:cNvPr id="6" name="TextBox 5"/>
          <p:cNvSpPr txBox="1"/>
          <p:nvPr userDrawn="1"/>
        </p:nvSpPr>
        <p:spPr>
          <a:xfrm>
            <a:off x="0" y="6550223"/>
            <a:ext cx="5869460" cy="307777"/>
          </a:xfrm>
          <a:prstGeom prst="rect">
            <a:avLst/>
          </a:prstGeom>
          <a:noFill/>
        </p:spPr>
        <p:txBody>
          <a:bodyPr wrap="square" rtlCol="0">
            <a:spAutoFit/>
          </a:bodyPr>
          <a:lstStyle/>
          <a:p>
            <a:r>
              <a:rPr lang="en-GB" sz="1400" dirty="0">
                <a:solidFill>
                  <a:srgbClr val="4C75A5"/>
                </a:solidFill>
              </a:rPr>
              <a:t>SIGGRAPH </a:t>
            </a:r>
            <a:r>
              <a:rPr lang="en-GB" sz="1400" baseline="0" dirty="0">
                <a:solidFill>
                  <a:srgbClr val="4C75A5"/>
                </a:solidFill>
              </a:rPr>
              <a:t>2015 – Volumetric rendering in Frostbite</a:t>
            </a:r>
            <a:endParaRPr lang="sv-SE" sz="1400" dirty="0">
              <a:solidFill>
                <a:srgbClr val="4C75A5"/>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arget="../slideLayouts/slideLayout8.xml" Type="http://schemas.openxmlformats.org/officeDocument/2006/relationships/slideLayout"/><Relationship Id="rId13" Target="../slideLayouts/slideLayout13.xml" Type="http://schemas.openxmlformats.org/officeDocument/2006/relationships/slideLayout"/><Relationship Id="rId18" Target="../slideLayouts/slideLayout18.xml" Type="http://schemas.openxmlformats.org/officeDocument/2006/relationships/slideLayout"/><Relationship Id="rId3" Target="../slideLayouts/slideLayout3.xml" Type="http://schemas.openxmlformats.org/officeDocument/2006/relationships/slideLayout"/><Relationship Id="rId7" Target="../slideLayouts/slideLayout7.xml" Type="http://schemas.openxmlformats.org/officeDocument/2006/relationships/slideLayout"/><Relationship Id="rId12" Target="../slideLayouts/slideLayout12.xml" Type="http://schemas.openxmlformats.org/officeDocument/2006/relationships/slideLayout"/><Relationship Id="rId17" Target="../slideLayouts/slideLayout17.xml" Type="http://schemas.openxmlformats.org/officeDocument/2006/relationships/slideLayout"/><Relationship Id="rId2" Target="../slideLayouts/slideLayout2.xml" Type="http://schemas.openxmlformats.org/officeDocument/2006/relationships/slideLayout"/><Relationship Id="rId16" Target="../slideLayouts/slideLayout16.xml" Type="http://schemas.openxmlformats.org/officeDocument/2006/relationships/slideLayout"/><Relationship Id="rId20" Target="../media/image2.jpeg" Type="http://schemas.openxmlformats.org/officeDocument/2006/relationships/image"/><Relationship Id="rId1" Target="../slideLayouts/slideLayout1.xml" Type="http://schemas.openxmlformats.org/officeDocument/2006/relationships/slideLayout"/><Relationship Id="rId6" Target="../slideLayouts/slideLayout6.xml" Type="http://schemas.openxmlformats.org/officeDocument/2006/relationships/slideLayout"/><Relationship Id="rId11" Target="../slideLayouts/slideLayout11.xml" Type="http://schemas.openxmlformats.org/officeDocument/2006/relationships/slideLayout"/><Relationship Id="rId5" Target="../slideLayouts/slideLayout5.xml" Type="http://schemas.openxmlformats.org/officeDocument/2006/relationships/slideLayout"/><Relationship Id="rId15" Target="../slideLayouts/slideLayout15.xml" Type="http://schemas.openxmlformats.org/officeDocument/2006/relationships/slideLayout"/><Relationship Id="rId10" Target="../slideLayouts/slideLayout10.xml" Type="http://schemas.openxmlformats.org/officeDocument/2006/relationships/slideLayout"/><Relationship Id="rId19" Target="../theme/theme1.xml" Type="http://schemas.openxmlformats.org/officeDocument/2006/relationships/theme"/><Relationship Id="rId4" Target="../slideLayouts/slideLayout4.xml" Type="http://schemas.openxmlformats.org/officeDocument/2006/relationships/slideLayout"/><Relationship Id="rId9" Target="../slideLayouts/slideLayout9.xml" Type="http://schemas.openxmlformats.org/officeDocument/2006/relationships/slideLayout"/><Relationship Id="rId14" Target="../slideLayouts/slideLayout14.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sldLayoutIdLst>
    <p:sldLayoutId id="2147483671"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68" r:id="rId10"/>
    <p:sldLayoutId id="2147483667" r:id="rId11"/>
    <p:sldLayoutId id="2147483661" r:id="rId12"/>
    <p:sldLayoutId id="2147483664" r:id="rId13"/>
    <p:sldLayoutId id="2147483662" r:id="rId14"/>
    <p:sldLayoutId id="2147483669" r:id="rId15"/>
    <p:sldLayoutId id="2147483670" r:id="rId16"/>
    <p:sldLayoutId id="2147483658" r:id="rId17"/>
    <p:sldLayoutId id="2147483659"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0.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arget="../media/image28.jpeg" Type="http://schemas.openxmlformats.org/officeDocument/2006/relationships/image"/><Relationship Id="rId3" Target="../media/image22.png" Type="http://schemas.openxmlformats.org/officeDocument/2006/relationships/image"/><Relationship Id="rId7" Target="../media/image27.jpeg" Type="http://schemas.openxmlformats.org/officeDocument/2006/relationships/image"/><Relationship Id="rId2" Target="../notesSlides/notesSlide15.xml" Type="http://schemas.openxmlformats.org/officeDocument/2006/relationships/notesSlide"/><Relationship Id="rId1" Target="../slideLayouts/slideLayout3.xml" Type="http://schemas.openxmlformats.org/officeDocument/2006/relationships/slideLayout"/><Relationship Id="rId6" Target="../media/image26.jpeg" Type="http://schemas.openxmlformats.org/officeDocument/2006/relationships/image"/><Relationship Id="rId5" Target="../media/image25.jpeg" Type="http://schemas.openxmlformats.org/officeDocument/2006/relationships/image"/><Relationship Id="rId4" Target="../media/image23.jpeg" Type="http://schemas.openxmlformats.org/officeDocument/2006/relationships/image"/></Relationships>
</file>

<file path=ppt/slides/_rels/slide16.xml.rels><?xml version="1.0" encoding="UTF-8" standalone="yes" ?><Relationships xmlns="http://schemas.openxmlformats.org/package/2006/relationships"><Relationship Id="rId3" Target="../media/image29.png" Type="http://schemas.openxmlformats.org/officeDocument/2006/relationships/image"/><Relationship Id="rId2" Target="../notesSlides/notesSlide16.xml" Type="http://schemas.openxmlformats.org/officeDocument/2006/relationships/notesSlide"/><Relationship Id="rId1" Target="../slideLayouts/slideLayout3.xml" Type="http://schemas.openxmlformats.org/officeDocument/2006/relationships/slideLayout"/><Relationship Id="rId5" Target="../media/image31.jpeg" Type="http://schemas.openxmlformats.org/officeDocument/2006/relationships/image"/><Relationship Id="rId4" Target="../media/image30.jpeg" Type="http://schemas.openxmlformats.org/officeDocument/2006/relationships/image"/></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arget="../media/image33.jpeg" Type="http://schemas.openxmlformats.org/officeDocument/2006/relationships/image"/><Relationship Id="rId2" Target="../notesSlides/notesSlide19.xml" Type="http://schemas.openxmlformats.org/officeDocument/2006/relationships/notesSlide"/><Relationship Id="rId1" Target="../slideLayouts/slideLayout3.xml" Type="http://schemas.openxmlformats.org/officeDocument/2006/relationships/slideLayout"/><Relationship Id="rId5" Target="../media/image35.jpeg" Type="http://schemas.openxmlformats.org/officeDocument/2006/relationships/image"/><Relationship Id="rId4" Target="../media/image34.jpeg" Type="http://schemas.openxmlformats.org/officeDocument/2006/relationships/image"/></Relationships>
</file>

<file path=ppt/slides/_rels/slide2.xml.rels><?xml version="1.0" encoding="UTF-8" standalone="yes" ?><Relationships xmlns="http://schemas.openxmlformats.org/package/2006/relationships"><Relationship Id="rId3" Target="../media/image5.jpeg" Type="http://schemas.openxmlformats.org/officeDocument/2006/relationships/image"/><Relationship Id="rId2" Target="../notesSlides/notesSlide2.xml" Type="http://schemas.openxmlformats.org/officeDocument/2006/relationships/notesSlide"/><Relationship Id="rId1" Target="../slideLayouts/slideLayout2.xml" Type="http://schemas.openxmlformats.org/officeDocument/2006/relationships/slideLayout"/><Relationship Id="rId6" Target="../media/image7.png" Type="http://schemas.openxmlformats.org/officeDocument/2006/relationships/image"/><Relationship Id="rId5" Target="../media/image6.jpeg" Type="http://schemas.openxmlformats.org/officeDocument/2006/relationships/image"/><Relationship Id="rId4" Target="../media/image4.png" Type="http://schemas.openxmlformats.org/officeDocument/2006/relationships/image"/></Relationships>
</file>

<file path=ppt/slides/_rels/slide20.xml.rels><?xml version="1.0" encoding="UTF-8" standalone="yes" ?><Relationships xmlns="http://schemas.openxmlformats.org/package/2006/relationships"><Relationship Id="rId3" Target="../media/image36.jpeg" Type="http://schemas.openxmlformats.org/officeDocument/2006/relationships/image"/><Relationship Id="rId2" Target="../notesSlides/notesSlide20.xml" Type="http://schemas.openxmlformats.org/officeDocument/2006/relationships/notesSlide"/><Relationship Id="rId1" Target="../slideLayouts/slideLayout3.xml" Type="http://schemas.openxmlformats.org/officeDocument/2006/relationships/slideLayout"/><Relationship Id="rId5" Target="../media/image38.jpeg" Type="http://schemas.openxmlformats.org/officeDocument/2006/relationships/image"/><Relationship Id="rId4" Target="../media/image37.jpeg" Type="http://schemas.openxmlformats.org/officeDocument/2006/relationships/image"/></Relationships>
</file>

<file path=ppt/slides/_rels/slide21.xml.rels><?xml version="1.0" encoding="UTF-8" standalone="yes" ?><Relationships xmlns="http://schemas.openxmlformats.org/package/2006/relationships"><Relationship Id="rId3" Target="../slideLayouts/slideLayout3.xml" Type="http://schemas.openxmlformats.org/officeDocument/2006/relationships/slideLayout"/><Relationship Id="rId2" Target="../media/media2.mp4" Type="http://schemas.microsoft.com/office/2007/relationships/media"/><Relationship Id="rId1" Target="NULL" TargetMode="External" Type="http://schemas.openxmlformats.org/officeDocument/2006/relationships/video"/><Relationship Id="rId5" Target="../media/image39.jpeg" Type="http://schemas.openxmlformats.org/officeDocument/2006/relationships/image"/><Relationship Id="rId4" Target="../notesSlides/notesSlide21.xml" Type="http://schemas.openxmlformats.org/officeDocument/2006/relationships/notesSlide"/></Relationships>
</file>

<file path=ppt/slides/_rels/slide22.xml.rels><?xml version="1.0" encoding="UTF-8" standalone="yes" ?><Relationships xmlns="http://schemas.openxmlformats.org/package/2006/relationships"><Relationship Id="rId3" Target="../slideLayouts/slideLayout3.xml" Type="http://schemas.openxmlformats.org/officeDocument/2006/relationships/slideLayout"/><Relationship Id="rId2" Target="../media/media3.mp4" Type="http://schemas.openxmlformats.org/officeDocument/2006/relationships/video"/><Relationship Id="rId1" Target="../media/media3.mp4" Type="http://schemas.microsoft.com/office/2007/relationships/media"/><Relationship Id="rId5" Target="../media/image40.jpeg" Type="http://schemas.openxmlformats.org/officeDocument/2006/relationships/image"/><Relationship Id="rId4" Target="../notesSlides/notesSlide22.xml" Type="http://schemas.openxmlformats.org/officeDocument/2006/relationships/notesSlide"/></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arget="../slideLayouts/slideLayout3.xml" Type="http://schemas.openxmlformats.org/officeDocument/2006/relationships/slideLayout"/><Relationship Id="rId2" Target="../media/media2.mp4" Type="http://schemas.openxmlformats.org/officeDocument/2006/relationships/video"/><Relationship Id="rId1" Target="../media/media2.mp4" Type="http://schemas.microsoft.com/office/2007/relationships/media"/><Relationship Id="rId5" Target="../media/image39.jpeg" Type="http://schemas.openxmlformats.org/officeDocument/2006/relationships/image"/><Relationship Id="rId4"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3" Target="../slideLayouts/slideLayout3.xml" Type="http://schemas.openxmlformats.org/officeDocument/2006/relationships/slideLayout"/><Relationship Id="rId2" Target="../media/media4.mp4" Type="http://schemas.openxmlformats.org/officeDocument/2006/relationships/video"/><Relationship Id="rId1" Target="../media/media4.mp4" Type="http://schemas.microsoft.com/office/2007/relationships/media"/><Relationship Id="rId5" Target="../media/image41.jpeg" Type="http://schemas.openxmlformats.org/officeDocument/2006/relationships/image"/><Relationship Id="rId4" Target="../notesSlides/notesSlide25.xml" Type="http://schemas.openxmlformats.org/officeDocument/2006/relationships/notesSlide"/></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arget="../media/image53.png" Type="http://schemas.openxmlformats.org/officeDocument/2006/relationships/image"/><Relationship Id="rId13" Target="../media/image48.jpeg" Type="http://schemas.openxmlformats.org/officeDocument/2006/relationships/image"/><Relationship Id="rId3" Target="../media/image43.png" Type="http://schemas.openxmlformats.org/officeDocument/2006/relationships/image"/><Relationship Id="rId7" Target="../media/image52.png" Type="http://schemas.openxmlformats.org/officeDocument/2006/relationships/image"/><Relationship Id="rId12" Target="../media/image480.png" Type="http://schemas.openxmlformats.org/officeDocument/2006/relationships/image"/><Relationship Id="rId2" Target="../notesSlides/notesSlide29.xml" Type="http://schemas.openxmlformats.org/officeDocument/2006/relationships/notesSlide"/><Relationship Id="rId1" Target="../slideLayouts/slideLayout3.xml" Type="http://schemas.openxmlformats.org/officeDocument/2006/relationships/slideLayout"/><Relationship Id="rId6" Target="../media/image46.jpeg" Type="http://schemas.openxmlformats.org/officeDocument/2006/relationships/image"/><Relationship Id="rId11" Target="../media/image56.png" Type="http://schemas.openxmlformats.org/officeDocument/2006/relationships/image"/><Relationship Id="rId5" Target="../media/image45.jpeg" Type="http://schemas.openxmlformats.org/officeDocument/2006/relationships/image"/><Relationship Id="rId10" Target="../media/image47.jpeg" Type="http://schemas.openxmlformats.org/officeDocument/2006/relationships/image"/><Relationship Id="rId4" Target="../media/image44.jpeg" Type="http://schemas.openxmlformats.org/officeDocument/2006/relationships/image"/><Relationship Id="rId9" Target="../media/image54.png" Type="http://schemas.openxmlformats.org/officeDocument/2006/relationships/image"/><Relationship Id="rId14" Target="../media/image59.png" Type="http://schemas.openxmlformats.org/officeDocument/2006/relationships/image"/></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arget="../media/image49.jpeg" Type="http://schemas.openxmlformats.org/officeDocument/2006/relationships/image"/><Relationship Id="rId2" Target="../notesSlides/notesSlide30.xml" Type="http://schemas.openxmlformats.org/officeDocument/2006/relationships/notesSlide"/><Relationship Id="rId1" Target="../slideLayouts/slideLayout3.xml" Type="http://schemas.openxmlformats.org/officeDocument/2006/relationships/slideLayout"/><Relationship Id="rId4" Target="../media/image50.jpeg" Type="http://schemas.openxmlformats.org/officeDocument/2006/relationships/image"/></Relationships>
</file>

<file path=ppt/slides/_rels/slide31.xml.rels><?xml version="1.0" encoding="UTF-8" standalone="yes" ?><Relationships xmlns="http://schemas.openxmlformats.org/package/2006/relationships"><Relationship Id="rId3" Target="../media/image500.png" Type="http://schemas.openxmlformats.org/officeDocument/2006/relationships/image"/><Relationship Id="rId2" Target="../notesSlides/notesSlide31.xml" Type="http://schemas.openxmlformats.org/officeDocument/2006/relationships/notesSlide"/><Relationship Id="rId1" Target="../slideLayouts/slideLayout3.xml" Type="http://schemas.openxmlformats.org/officeDocument/2006/relationships/slideLayout"/><Relationship Id="rId5" Target="../media/image55.jpeg" Type="http://schemas.openxmlformats.org/officeDocument/2006/relationships/image"/><Relationship Id="rId4" Target="../media/image51.jpeg" Type="http://schemas.openxmlformats.org/officeDocument/2006/relationships/image"/></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8.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arget="../media/image72.jpeg" Type="http://schemas.openxmlformats.org/officeDocument/2006/relationships/image"/><Relationship Id="rId3" Target="../media/image67.jpeg" Type="http://schemas.openxmlformats.org/officeDocument/2006/relationships/image"/><Relationship Id="rId7" Target="../media/image71.jpeg" Type="http://schemas.openxmlformats.org/officeDocument/2006/relationships/image"/><Relationship Id="rId2" Target="../notesSlides/notesSlide34.xml" Type="http://schemas.openxmlformats.org/officeDocument/2006/relationships/notesSlide"/><Relationship Id="rId1" Target="../slideLayouts/slideLayout3.xml" Type="http://schemas.openxmlformats.org/officeDocument/2006/relationships/slideLayout"/><Relationship Id="rId6" Target="../media/image70.png" Type="http://schemas.openxmlformats.org/officeDocument/2006/relationships/image"/><Relationship Id="rId11" Target="../media/image66.png" Type="http://schemas.openxmlformats.org/officeDocument/2006/relationships/image"/><Relationship Id="rId5" Target="../media/image69.png" Type="http://schemas.openxmlformats.org/officeDocument/2006/relationships/image"/><Relationship Id="rId10" Target="../media/image74.png" Type="http://schemas.openxmlformats.org/officeDocument/2006/relationships/image"/><Relationship Id="rId4" Target="../media/image68.jpeg" Type="http://schemas.openxmlformats.org/officeDocument/2006/relationships/image"/><Relationship Id="rId9" Target="../media/image73.png" Type="http://schemas.openxmlformats.org/officeDocument/2006/relationships/image"/></Relationships>
</file>

<file path=ppt/slides/_rels/slide35.xml.rels><?xml version="1.0" encoding="UTF-8" standalone="yes" ?><Relationships xmlns="http://schemas.openxmlformats.org/package/2006/relationships"><Relationship Id="rId3" Target="../media/image75.jpeg" Type="http://schemas.openxmlformats.org/officeDocument/2006/relationships/image"/><Relationship Id="rId2" Target="../notesSlides/notesSlide35.xml" Type="http://schemas.openxmlformats.org/officeDocument/2006/relationships/notesSlide"/><Relationship Id="rId1" Target="../slideLayouts/slideLayout3.xml" Type="http://schemas.openxmlformats.org/officeDocument/2006/relationships/slideLayout"/></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arget="../media/image76.jpeg" Type="http://schemas.openxmlformats.org/officeDocument/2006/relationships/image"/><Relationship Id="rId2" Target="../notesSlides/notesSlide38.xml" Type="http://schemas.openxmlformats.org/officeDocument/2006/relationships/notesSlide"/><Relationship Id="rId1" Target="../slideLayouts/slideLayout3.xml" Type="http://schemas.openxmlformats.org/officeDocument/2006/relationships/slideLayout"/></Relationships>
</file>

<file path=ppt/slides/_rels/slide39.xml.rels><?xml version="1.0" encoding="UTF-8" standalone="yes" ?><Relationships xmlns="http://schemas.openxmlformats.org/package/2006/relationships"><Relationship Id="rId3" Target="../slideLayouts/slideLayout3.xml" Type="http://schemas.openxmlformats.org/officeDocument/2006/relationships/slideLayout"/><Relationship Id="rId2" Target="../media/media5.mp4" Type="http://schemas.openxmlformats.org/officeDocument/2006/relationships/video"/><Relationship Id="rId1" Target="../media/media5.mp4" Type="http://schemas.microsoft.com/office/2007/relationships/media"/><Relationship Id="rId5" Target="../media/image77.jpeg" Type="http://schemas.openxmlformats.org/officeDocument/2006/relationships/image"/><Relationship Id="rId4" Target="../notesSlides/notesSlide39.xml" Type="http://schemas.openxmlformats.org/officeDocument/2006/relationships/notesSlide"/></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arget="../notesSlides/notesSlide40.xml" Type="http://schemas.openxmlformats.org/officeDocument/2006/relationships/notesSlide"/><Relationship Id="rId3" Target="../media/media7.mp4" Type="http://schemas.microsoft.com/office/2007/relationships/media"/><Relationship Id="rId7" Target="../slideLayouts/slideLayout3.xml" Type="http://schemas.openxmlformats.org/officeDocument/2006/relationships/slideLayout"/><Relationship Id="rId2" Target="../media/media6.mp4" Type="http://schemas.openxmlformats.org/officeDocument/2006/relationships/video"/><Relationship Id="rId1" Target="../media/media6.mp4" Type="http://schemas.microsoft.com/office/2007/relationships/media"/><Relationship Id="rId6" Target="../media/media8.mp4" Type="http://schemas.openxmlformats.org/officeDocument/2006/relationships/video"/><Relationship Id="rId11" Target="../media/image80.png" Type="http://schemas.openxmlformats.org/officeDocument/2006/relationships/image"/><Relationship Id="rId5" Target="../media/media8.mp4" Type="http://schemas.microsoft.com/office/2007/relationships/media"/><Relationship Id="rId10" Target="../media/image79.jpeg" Type="http://schemas.openxmlformats.org/officeDocument/2006/relationships/image"/><Relationship Id="rId4" Target="../media/media7.mp4" Type="http://schemas.openxmlformats.org/officeDocument/2006/relationships/video"/><Relationship Id="rId9" Target="../media/image78.jpeg" Type="http://schemas.openxmlformats.org/officeDocument/2006/relationships/image"/></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arget="../media/image84.jpeg" Type="http://schemas.openxmlformats.org/officeDocument/2006/relationships/image"/><Relationship Id="rId3" Target="../slideLayouts/slideLayout3.xml" Type="http://schemas.openxmlformats.org/officeDocument/2006/relationships/slideLayout"/><Relationship Id="rId7" Target="../media/image83.jpeg" Type="http://schemas.openxmlformats.org/officeDocument/2006/relationships/image"/><Relationship Id="rId2" Target="../media/media9.mp4" Type="http://schemas.openxmlformats.org/officeDocument/2006/relationships/video"/><Relationship Id="rId1" Target="../media/media9.mp4" Type="http://schemas.microsoft.com/office/2007/relationships/media"/><Relationship Id="rId6" Target="../media/image82.jpeg" Type="http://schemas.openxmlformats.org/officeDocument/2006/relationships/image"/><Relationship Id="rId5" Target="../media/image81.jpeg" Type="http://schemas.openxmlformats.org/officeDocument/2006/relationships/image"/><Relationship Id="rId4" Target="../notesSlides/notesSlide43.xml" Type="http://schemas.openxmlformats.org/officeDocument/2006/relationships/notesSlide"/><Relationship Id="rId9" Target="../media/image85.jpeg" Type="http://schemas.openxmlformats.org/officeDocument/2006/relationships/image"/></Relationships>
</file>

<file path=ppt/slides/_rels/slide44.xml.rels><?xml version="1.0" encoding="UTF-8" standalone="yes" ?><Relationships xmlns="http://schemas.openxmlformats.org/package/2006/relationships"><Relationship Id="rId3" Target="../media/image86.jpeg" Type="http://schemas.openxmlformats.org/officeDocument/2006/relationships/image"/><Relationship Id="rId2" Target="../notesSlides/notesSlide44.xml" Type="http://schemas.openxmlformats.org/officeDocument/2006/relationships/notesSlide"/><Relationship Id="rId1" Target="../slideLayouts/slideLayout3.xml" Type="http://schemas.openxmlformats.org/officeDocument/2006/relationships/slideLayout"/><Relationship Id="rId4" Target="../media/image87.JPG" Type="http://schemas.openxmlformats.org/officeDocument/2006/relationships/image"/></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www.pbrt.org/"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hyperlink" Target="http://sebastien.hillaire.free.fr/index.php?option=com_content&amp;view=article&amp;id=72&amp;Itemid=106" TargetMode="External"/><Relationship Id="rId4" Type="http://schemas.openxmlformats.org/officeDocument/2006/relationships/hyperlink" Target="http://blog.mmacklin.com/tag/fog-volume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mailto:sebastien.hillaire@frostbite.com"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twitter.com/SebHillaire"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arget="../media/image88.jpeg" Type="http://schemas.openxmlformats.org/officeDocument/2006/relationships/image"/><Relationship Id="rId2" Target="../notesSlides/notesSlide50.xml" Type="http://schemas.openxmlformats.org/officeDocument/2006/relationships/notesSlide"/><Relationship Id="rId1" Target="../slideLayouts/slideLayout3.xml" Type="http://schemas.openxmlformats.org/officeDocument/2006/relationships/slideLayout"/><Relationship Id="rId5" Target="../media/image90.jpeg" Type="http://schemas.openxmlformats.org/officeDocument/2006/relationships/image"/><Relationship Id="rId4" Target="../media/image89.jpeg" Type="http://schemas.openxmlformats.org/officeDocument/2006/relationships/image"/></Relationships>
</file>

<file path=ppt/slides/_rels/slide5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arget="../slideLayouts/slideLayout3.xml" Type="http://schemas.openxmlformats.org/officeDocument/2006/relationships/slideLayout"/><Relationship Id="rId2" Target="../media/media10.mp4" Type="http://schemas.openxmlformats.org/officeDocument/2006/relationships/video"/><Relationship Id="rId1" Target="../media/media10.mp4" Type="http://schemas.microsoft.com/office/2007/relationships/media"/><Relationship Id="rId5" Target="../media/image93.jpeg" Type="http://schemas.openxmlformats.org/officeDocument/2006/relationships/image"/><Relationship Id="rId4" Target="../notesSlides/notesSlide52.xml" Type="http://schemas.openxmlformats.org/officeDocument/2006/relationships/notesSlide"/></Relationships>
</file>

<file path=ppt/slides/_rels/slide53.xml.rels><?xml version="1.0" encoding="UTF-8" standalone="yes" ?><Relationships xmlns="http://schemas.openxmlformats.org/package/2006/relationships"><Relationship Id="rId3" Target="../media/image76.jpeg" Type="http://schemas.openxmlformats.org/officeDocument/2006/relationships/image"/><Relationship Id="rId2" Target="../notesSlides/notesSlide53.xml" Type="http://schemas.openxmlformats.org/officeDocument/2006/relationships/notesSlide"/><Relationship Id="rId1" Target="../slideLayouts/slideLayout3.xml" Type="http://schemas.openxmlformats.org/officeDocument/2006/relationships/slideLayout"/></Relationships>
</file>

<file path=ppt/slides/_rels/slide54.xml.rels><?xml version="1.0" encoding="UTF-8" standalone="yes" ?><Relationships xmlns="http://schemas.openxmlformats.org/package/2006/relationships"><Relationship Id="rId8" Target="../media/media7.mp4" Type="http://schemas.openxmlformats.org/officeDocument/2006/relationships/video"/><Relationship Id="rId13" Target="../media/image78.jpeg" Type="http://schemas.openxmlformats.org/officeDocument/2006/relationships/image"/><Relationship Id="rId3" Target="../media/media12.mp4" Type="http://schemas.microsoft.com/office/2007/relationships/media"/><Relationship Id="rId7" Target="../media/media7.mp4" Type="http://schemas.microsoft.com/office/2007/relationships/media"/><Relationship Id="rId12" Target="../media/image95.jpeg" Type="http://schemas.openxmlformats.org/officeDocument/2006/relationships/image"/><Relationship Id="rId2" Target="../media/media11.mp4" Type="http://schemas.openxmlformats.org/officeDocument/2006/relationships/video"/><Relationship Id="rId1" Target="../media/media11.mp4" Type="http://schemas.microsoft.com/office/2007/relationships/media"/><Relationship Id="rId6" Target="../media/media13.mp4" Type="http://schemas.openxmlformats.org/officeDocument/2006/relationships/video"/><Relationship Id="rId11" Target="../media/image94.jpeg" Type="http://schemas.openxmlformats.org/officeDocument/2006/relationships/image"/><Relationship Id="rId5" Target="../media/media13.mp4" Type="http://schemas.microsoft.com/office/2007/relationships/media"/><Relationship Id="rId10" Target="../notesSlides/notesSlide54.xml" Type="http://schemas.openxmlformats.org/officeDocument/2006/relationships/notesSlide"/><Relationship Id="rId4" Target="../media/media12.mp4" Type="http://schemas.openxmlformats.org/officeDocument/2006/relationships/video"/><Relationship Id="rId9" Target="../slideLayouts/slideLayout3.xml" Type="http://schemas.openxmlformats.org/officeDocument/2006/relationships/slideLayout"/><Relationship Id="rId14" Target="../media/image79.jpeg" Type="http://schemas.openxmlformats.org/officeDocument/2006/relationships/image"/></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arget="../media/image97.jpeg" Type="http://schemas.openxmlformats.org/officeDocument/2006/relationships/image"/><Relationship Id="rId3" Target="../media/media15.mp4" Type="http://schemas.microsoft.com/office/2007/relationships/media"/><Relationship Id="rId7" Target="../media/image96.jpeg" Type="http://schemas.openxmlformats.org/officeDocument/2006/relationships/image"/><Relationship Id="rId2" Target="../media/media14.mp4" Type="http://schemas.openxmlformats.org/officeDocument/2006/relationships/video"/><Relationship Id="rId1" Target="../media/media14.mp4" Type="http://schemas.microsoft.com/office/2007/relationships/media"/><Relationship Id="rId6" Target="../notesSlides/notesSlide56.xml" Type="http://schemas.openxmlformats.org/officeDocument/2006/relationships/notesSlide"/><Relationship Id="rId5" Target="../slideLayouts/slideLayout3.xml" Type="http://schemas.openxmlformats.org/officeDocument/2006/relationships/slideLayout"/><Relationship Id="rId10" Target="../media/image740.png" Type="http://schemas.openxmlformats.org/officeDocument/2006/relationships/image"/><Relationship Id="rId4" Target="../media/media15.mp4" Type="http://schemas.openxmlformats.org/officeDocument/2006/relationships/video"/><Relationship Id="rId9" Target="../media/image770.png" Type="http://schemas.openxmlformats.org/officeDocument/2006/relationships/image"/></Relationships>
</file>

<file path=ppt/slides/_rels/slide57.xml.rels><?xml version="1.0" encoding="UTF-8" standalone="yes" ?><Relationships xmlns="http://schemas.openxmlformats.org/package/2006/relationships"><Relationship Id="rId3" Target="../slideLayouts/slideLayout3.xml" Type="http://schemas.openxmlformats.org/officeDocument/2006/relationships/slideLayout"/><Relationship Id="rId2" Target="../media/media16.mp4" Type="http://schemas.openxmlformats.org/officeDocument/2006/relationships/video"/><Relationship Id="rId1" Target="../media/media16.mp4" Type="http://schemas.microsoft.com/office/2007/relationships/media"/><Relationship Id="rId5" Target="../media/image98.jpeg" Type="http://schemas.openxmlformats.org/officeDocument/2006/relationships/image"/><Relationship Id="rId4" Target="../notesSlides/notesSlide57.xml" Type="http://schemas.openxmlformats.org/officeDocument/2006/relationships/notesSlide"/></Relationships>
</file>

<file path=ppt/slides/_rels/slide6.xml.rels><?xml version="1.0" encoding="UTF-8" standalone="yes" ?><Relationships xmlns="http://schemas.openxmlformats.org/package/2006/relationships"><Relationship Id="rId3" Target="../media/image15.jpeg" Type="http://schemas.openxmlformats.org/officeDocument/2006/relationships/image"/><Relationship Id="rId2" Target="../notesSlides/notesSlide6.xml" Type="http://schemas.openxmlformats.org/officeDocument/2006/relationships/notesSlide"/><Relationship Id="rId1" Target="../slideLayouts/slideLayout3.xml" Type="http://schemas.openxmlformats.org/officeDocument/2006/relationships/slideLayout"/><Relationship Id="rId4" Target="../media/image16.jpeg" Type="http://schemas.openxmlformats.org/officeDocument/2006/relationships/image"/></Relationships>
</file>

<file path=ppt/slides/_rels/slide7.xml.rels><?xml version="1.0" encoding="UTF-8" standalone="yes" ?><Relationships xmlns="http://schemas.openxmlformats.org/package/2006/relationships"><Relationship Id="rId3" Target="../media/image17.jpeg" Type="http://schemas.openxmlformats.org/officeDocument/2006/relationships/image"/><Relationship Id="rId2" Target="../notesSlides/notesSlide7.xml" Type="http://schemas.openxmlformats.org/officeDocument/2006/relationships/notesSlide"/><Relationship Id="rId1" Target="../slideLayouts/slideLayout3.xml" Type="http://schemas.openxmlformats.org/officeDocument/2006/relationships/slideLayout"/><Relationship Id="rId5" Target="../media/image19.jpeg" Type="http://schemas.openxmlformats.org/officeDocument/2006/relationships/image"/><Relationship Id="rId4" Target="../media/image18.jpeg" Type="http://schemas.openxmlformats.org/officeDocument/2006/relationships/image"/></Relationships>
</file>

<file path=ppt/slides/_rels/slide8.xml.rels><?xml version="1.0" encoding="UTF-8" standalone="yes" ?><Relationships xmlns="http://schemas.openxmlformats.org/package/2006/relationships"><Relationship Id="rId3" Target="../media/image20.jpeg" Type="http://schemas.openxmlformats.org/officeDocument/2006/relationships/image"/><Relationship Id="rId2" Target="../notesSlides/notesSlide8.xml" Type="http://schemas.openxmlformats.org/officeDocument/2006/relationships/notesSlide"/><Relationship Id="rId1" Target="../slideLayouts/slideLayout3.xml" Type="http://schemas.openxmlformats.org/officeDocument/2006/relationships/slideLayout"/><Relationship Id="rId4" Target="../media/image7.png" Type="http://schemas.openxmlformats.org/officeDocument/2006/relationships/image"/></Relationships>
</file>

<file path=ppt/slides/_rels/slide9.xml.rels><?xml version="1.0" encoding="UTF-8" standalone="yes" ?><Relationships xmlns="http://schemas.openxmlformats.org/package/2006/relationships"><Relationship Id="rId3" Target="../slideLayouts/slideLayout3.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5" Target="../media/image21.jpeg" Type="http://schemas.openxmlformats.org/officeDocument/2006/relationships/image"/><Relationship Id="rId4"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9" name="Group 8"/>
          <p:cNvGrpSpPr/>
          <p:nvPr/>
        </p:nvGrpSpPr>
        <p:grpSpPr>
          <a:xfrm>
            <a:off x="9265920" y="0"/>
            <a:ext cx="2926080" cy="1993668"/>
            <a:chOff x="1893346" y="0"/>
            <a:chExt cx="2269863" cy="1546558"/>
          </a:xfrm>
        </p:grpSpPr>
        <p:sp>
          <p:nvSpPr>
            <p:cNvPr id="10" name="Rectangle 9"/>
            <p:cNvSpPr/>
            <p:nvPr/>
          </p:nvSpPr>
          <p:spPr>
            <a:xfrm>
              <a:off x="1893346" y="0"/>
              <a:ext cx="2269863" cy="1546558"/>
            </a:xfrm>
            <a:prstGeom prst="rect">
              <a:avLst/>
            </a:prstGeom>
            <a:solidFill>
              <a:srgbClr val="4C7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sv-SE"/>
            </a:p>
          </p:txBody>
        </p:sp>
        <p:pic>
          <p:nvPicPr>
            <p:cNvPr descr="S15_sub.pdf" id="11" name="Picture 10"/>
            <p:cNvPicPr>
              <a:picLocks noChangeAspect="1"/>
            </p:cNvPicPr>
            <p:nvPr/>
          </p:nvPicPr>
          <p:blipFill rotWithShape="1">
            <a:blip r:embed="rId3">
              <a:extLst>
                <a:ext uri="{28A0092B-C50C-407E-A947-70E740481C1C}">
                  <a14:useLocalDpi xmlns:a14="http://schemas.microsoft.com/office/drawing/2010/main" val="0"/>
                </a:ext>
              </a:extLst>
            </a:blip>
            <a:srcRect r="-2"/>
            <a:stretch/>
          </p:blipFill>
          <p:spPr bwMode="auto">
            <a:xfrm>
              <a:off x="1893346" y="0"/>
              <a:ext cx="2269863" cy="154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26890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a:t>
            </a:r>
            <a:endParaRPr lang="sv-SE" dirty="0"/>
          </a:p>
        </p:txBody>
      </p:sp>
      <p:sp>
        <p:nvSpPr>
          <p:cNvPr id="3" name="Content Placeholder 2"/>
          <p:cNvSpPr>
            <a:spLocks noGrp="1"/>
          </p:cNvSpPr>
          <p:nvPr>
            <p:ph idx="1"/>
          </p:nvPr>
        </p:nvSpPr>
        <p:spPr/>
        <p:txBody>
          <a:bodyPr>
            <a:normAutofit/>
          </a:bodyPr>
          <a:lstStyle/>
          <a:p>
            <a:r>
              <a:rPr lang="en-GB" dirty="0">
                <a:solidFill>
                  <a:schemeClr val="accent6"/>
                </a:solidFill>
              </a:rPr>
              <a:t>Volumetric rendering</a:t>
            </a:r>
          </a:p>
          <a:p>
            <a:endParaRPr lang="en-GB" dirty="0"/>
          </a:p>
          <a:p>
            <a:r>
              <a:rPr lang="en-GB" dirty="0"/>
              <a:t>Volumetric shadows</a:t>
            </a:r>
          </a:p>
          <a:p>
            <a:endParaRPr lang="en-GB" dirty="0"/>
          </a:p>
          <a:p>
            <a:r>
              <a:rPr lang="en-GB" dirty="0"/>
              <a:t>More volumetric rendering in Frostbite</a:t>
            </a:r>
          </a:p>
          <a:p>
            <a:endParaRPr lang="en-GB" dirty="0"/>
          </a:p>
          <a:p>
            <a:r>
              <a:rPr lang="en-GB" dirty="0"/>
              <a:t>Conclusion</a:t>
            </a:r>
          </a:p>
        </p:txBody>
      </p:sp>
    </p:spTree>
    <p:extLst>
      <p:ext uri="{BB962C8B-B14F-4D97-AF65-F5344CB8AC3E}">
        <p14:creationId xmlns:p14="http://schemas.microsoft.com/office/powerpoint/2010/main" val="49680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Volumetric rendering: </a:t>
            </a:r>
            <a:r>
              <a:rPr lang="en-GB" dirty="0">
                <a:solidFill>
                  <a:schemeClr val="accent6"/>
                </a:solidFill>
              </a:rPr>
              <a:t>single scattering</a:t>
            </a:r>
            <a:endParaRPr lang="sv-SE" dirty="0">
              <a:solidFill>
                <a:schemeClr val="accent6"/>
              </a:solidFill>
            </a:endParaRPr>
          </a:p>
        </p:txBody>
      </p:sp>
      <p:sp>
        <p:nvSpPr>
          <p:cNvPr id="4" name="Rectangle 3"/>
          <p:cNvSpPr/>
          <p:nvPr/>
        </p:nvSpPr>
        <p:spPr>
          <a:xfrm>
            <a:off x="2582062" y="1610230"/>
            <a:ext cx="6825727" cy="2831958"/>
          </a:xfrm>
          <a:prstGeom prst="rect">
            <a:avLst/>
          </a:prstGeom>
          <a:solidFill>
            <a:srgbClr val="7F7F7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mc:AlternateContent xmlns:mc="http://schemas.openxmlformats.org/markup-compatibility/2006" xmlns:a14="http://schemas.microsoft.com/office/drawing/2010/main">
        <mc:Choice Requires="a14">
          <p:sp>
            <p:nvSpPr>
              <p:cNvPr id="5" name="TextBox 4"/>
              <p:cNvSpPr txBox="1"/>
              <p:nvPr/>
            </p:nvSpPr>
            <p:spPr>
              <a:xfrm>
                <a:off x="68054" y="4820655"/>
                <a:ext cx="7115153" cy="8757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tx1">
                              <a:lumMod val="85000"/>
                            </a:schemeClr>
                          </a:solidFill>
                          <a:latin typeface="Cambria Math" panose="02040503050406030204" pitchFamily="18" charset="0"/>
                        </a:rPr>
                        <m:t>𝑳𝒊</m:t>
                      </m:r>
                      <m:d>
                        <m:dPr>
                          <m:ctrlPr>
                            <a:rPr lang="en-GB" b="1" i="1" smtClean="0">
                              <a:solidFill>
                                <a:schemeClr val="tx1">
                                  <a:lumMod val="85000"/>
                                </a:schemeClr>
                              </a:solidFill>
                              <a:latin typeface="Cambria Math" panose="02040503050406030204" pitchFamily="18" charset="0"/>
                            </a:rPr>
                          </m:ctrlPr>
                        </m:dPr>
                        <m:e>
                          <m:r>
                            <a:rPr lang="en-GB" b="1" i="1" smtClean="0">
                              <a:solidFill>
                                <a:schemeClr val="tx1">
                                  <a:lumMod val="85000"/>
                                </a:schemeClr>
                              </a:solidFill>
                              <a:latin typeface="Cambria Math" panose="02040503050406030204" pitchFamily="18" charset="0"/>
                            </a:rPr>
                            <m:t>𝒙</m:t>
                          </m:r>
                          <m:r>
                            <a:rPr lang="en-GB" b="1" i="1" smtClean="0">
                              <a:solidFill>
                                <a:schemeClr val="tx1">
                                  <a:lumMod val="85000"/>
                                </a:schemeClr>
                              </a:solidFill>
                              <a:latin typeface="Cambria Math" panose="02040503050406030204" pitchFamily="18" charset="0"/>
                            </a:rPr>
                            <m:t>,</m:t>
                          </m:r>
                          <m:r>
                            <a:rPr lang="en-GB" b="1" i="1" smtClean="0">
                              <a:solidFill>
                                <a:schemeClr val="tx1">
                                  <a:lumMod val="85000"/>
                                </a:schemeClr>
                              </a:solidFill>
                              <a:latin typeface="Cambria Math" panose="02040503050406030204" pitchFamily="18" charset="0"/>
                              <a:ea typeface="Cambria Math" panose="02040503050406030204" pitchFamily="18" charset="0"/>
                            </a:rPr>
                            <m:t>𝝎</m:t>
                          </m:r>
                          <m:r>
                            <a:rPr lang="en-GB" b="1" i="1" smtClean="0">
                              <a:solidFill>
                                <a:schemeClr val="tx1">
                                  <a:lumMod val="85000"/>
                                </a:schemeClr>
                              </a:solidFill>
                              <a:latin typeface="Cambria Math" panose="02040503050406030204" pitchFamily="18" charset="0"/>
                              <a:ea typeface="Cambria Math" panose="02040503050406030204" pitchFamily="18" charset="0"/>
                            </a:rPr>
                            <m:t>𝒊</m:t>
                          </m:r>
                        </m:e>
                      </m:d>
                      <m:r>
                        <a:rPr lang="sv-SE" b="1" i="1" smtClean="0">
                          <a:solidFill>
                            <a:schemeClr val="tx1">
                              <a:lumMod val="85000"/>
                            </a:schemeClr>
                          </a:solidFill>
                          <a:latin typeface="Cambria Math" panose="02040503050406030204" pitchFamily="18" charset="0"/>
                        </a:rPr>
                        <m:t>=</m:t>
                      </m:r>
                      <m:r>
                        <a:rPr lang="en-GB" b="1" i="1" smtClean="0">
                          <a:solidFill>
                            <a:schemeClr val="tx1">
                              <a:lumMod val="85000"/>
                            </a:schemeClr>
                          </a:solidFill>
                          <a:latin typeface="Cambria Math" panose="02040503050406030204" pitchFamily="18" charset="0"/>
                        </a:rPr>
                        <m:t>𝑻𝒓</m:t>
                      </m:r>
                      <m:d>
                        <m:dPr>
                          <m:ctrlPr>
                            <a:rPr lang="en-GB" b="1" i="1" smtClean="0">
                              <a:solidFill>
                                <a:schemeClr val="tx1">
                                  <a:lumMod val="85000"/>
                                </a:schemeClr>
                              </a:solidFill>
                              <a:latin typeface="Cambria Math" panose="02040503050406030204" pitchFamily="18" charset="0"/>
                            </a:rPr>
                          </m:ctrlPr>
                        </m:dPr>
                        <m:e>
                          <m:r>
                            <a:rPr lang="en-GB" b="1" i="1" smtClean="0">
                              <a:solidFill>
                                <a:schemeClr val="tx1">
                                  <a:lumMod val="85000"/>
                                </a:schemeClr>
                              </a:solidFill>
                              <a:latin typeface="Cambria Math" panose="02040503050406030204" pitchFamily="18" charset="0"/>
                            </a:rPr>
                            <m:t>𝒙</m:t>
                          </m:r>
                          <m:r>
                            <a:rPr lang="en-GB" b="1" i="1" smtClean="0">
                              <a:solidFill>
                                <a:schemeClr val="tx1">
                                  <a:lumMod val="85000"/>
                                </a:schemeClr>
                              </a:solidFill>
                              <a:latin typeface="Cambria Math" panose="02040503050406030204" pitchFamily="18" charset="0"/>
                            </a:rPr>
                            <m:t>,</m:t>
                          </m:r>
                          <m:r>
                            <a:rPr lang="en-GB" b="1" i="1" smtClean="0">
                              <a:solidFill>
                                <a:schemeClr val="tx1">
                                  <a:lumMod val="85000"/>
                                </a:schemeClr>
                              </a:solidFill>
                              <a:latin typeface="Cambria Math" panose="02040503050406030204" pitchFamily="18" charset="0"/>
                            </a:rPr>
                            <m:t>𝒙𝒔</m:t>
                          </m:r>
                        </m:e>
                      </m:d>
                      <m:r>
                        <a:rPr lang="en-GB" b="1" i="1" smtClean="0">
                          <a:solidFill>
                            <a:schemeClr val="tx1">
                              <a:lumMod val="85000"/>
                            </a:schemeClr>
                          </a:solidFill>
                          <a:latin typeface="Cambria Math" panose="02040503050406030204" pitchFamily="18" charset="0"/>
                        </a:rPr>
                        <m:t>𝑳𝒔</m:t>
                      </m:r>
                      <m:d>
                        <m:dPr>
                          <m:ctrlPr>
                            <a:rPr lang="en-GB" b="1" i="1" smtClean="0">
                              <a:solidFill>
                                <a:schemeClr val="tx1">
                                  <a:lumMod val="85000"/>
                                </a:schemeClr>
                              </a:solidFill>
                              <a:latin typeface="Cambria Math" panose="02040503050406030204" pitchFamily="18" charset="0"/>
                            </a:rPr>
                          </m:ctrlPr>
                        </m:dPr>
                        <m:e>
                          <m:r>
                            <a:rPr lang="en-GB" b="1" i="1" smtClean="0">
                              <a:solidFill>
                                <a:schemeClr val="tx1">
                                  <a:lumMod val="85000"/>
                                </a:schemeClr>
                              </a:solidFill>
                              <a:latin typeface="Cambria Math" panose="02040503050406030204" pitchFamily="18" charset="0"/>
                            </a:rPr>
                            <m:t>𝒙𝒔</m:t>
                          </m:r>
                          <m:r>
                            <a:rPr lang="en-GB" b="1" i="1" smtClean="0">
                              <a:solidFill>
                                <a:schemeClr val="tx1">
                                  <a:lumMod val="85000"/>
                                </a:schemeClr>
                              </a:solidFill>
                              <a:latin typeface="Cambria Math" panose="02040503050406030204" pitchFamily="18" charset="0"/>
                            </a:rPr>
                            <m:t>,</m:t>
                          </m:r>
                          <m:r>
                            <a:rPr lang="en-GB" b="1" i="1" smtClean="0">
                              <a:solidFill>
                                <a:schemeClr val="tx1">
                                  <a:lumMod val="85000"/>
                                </a:schemeClr>
                              </a:solidFill>
                              <a:latin typeface="Cambria Math" panose="02040503050406030204" pitchFamily="18" charset="0"/>
                              <a:ea typeface="Cambria Math" panose="02040503050406030204" pitchFamily="18" charset="0"/>
                            </a:rPr>
                            <m:t>𝝎</m:t>
                          </m:r>
                          <m:r>
                            <a:rPr lang="en-GB" b="1" i="1" smtClean="0">
                              <a:solidFill>
                                <a:schemeClr val="tx1">
                                  <a:lumMod val="85000"/>
                                </a:schemeClr>
                              </a:solidFill>
                              <a:latin typeface="Cambria Math" panose="02040503050406030204" pitchFamily="18" charset="0"/>
                              <a:ea typeface="Cambria Math" panose="02040503050406030204" pitchFamily="18" charset="0"/>
                            </a:rPr>
                            <m:t>𝒐</m:t>
                          </m:r>
                        </m:e>
                      </m:d>
                      <m:r>
                        <a:rPr lang="en-GB" b="1" i="1" smtClean="0">
                          <a:solidFill>
                            <a:schemeClr val="tx1">
                              <a:lumMod val="85000"/>
                            </a:schemeClr>
                          </a:solidFill>
                          <a:latin typeface="Cambria Math" panose="02040503050406030204" pitchFamily="18" charset="0"/>
                        </a:rPr>
                        <m:t>+ </m:t>
                      </m:r>
                      <m:nary>
                        <m:naryPr>
                          <m:ctrlPr>
                            <a:rPr lang="en-GB" b="1" i="1" smtClean="0">
                              <a:solidFill>
                                <a:schemeClr val="tx1">
                                  <a:lumMod val="85000"/>
                                </a:schemeClr>
                              </a:solidFill>
                              <a:latin typeface="Cambria Math" panose="02040503050406030204" pitchFamily="18" charset="0"/>
                            </a:rPr>
                          </m:ctrlPr>
                        </m:naryPr>
                        <m:sub>
                          <m:r>
                            <m:rPr>
                              <m:brk m:alnAt="23"/>
                            </m:rPr>
                            <a:rPr lang="en-GB" b="1" i="1" smtClean="0">
                              <a:solidFill>
                                <a:schemeClr val="tx1">
                                  <a:lumMod val="85000"/>
                                </a:schemeClr>
                              </a:solidFill>
                              <a:latin typeface="Cambria Math" panose="02040503050406030204" pitchFamily="18" charset="0"/>
                            </a:rPr>
                            <m:t>𝟎</m:t>
                          </m:r>
                        </m:sub>
                        <m:sup>
                          <m:r>
                            <a:rPr lang="en-GB" b="1" i="1" smtClean="0">
                              <a:solidFill>
                                <a:schemeClr val="tx1">
                                  <a:lumMod val="85000"/>
                                </a:schemeClr>
                              </a:solidFill>
                              <a:latin typeface="Cambria Math" panose="02040503050406030204" pitchFamily="18" charset="0"/>
                            </a:rPr>
                            <m:t>𝒔</m:t>
                          </m:r>
                        </m:sup>
                        <m:e>
                          <m:r>
                            <a:rPr lang="en-GB" b="1" i="1" smtClean="0">
                              <a:solidFill>
                                <a:schemeClr val="tx1">
                                  <a:lumMod val="85000"/>
                                </a:schemeClr>
                              </a:solidFill>
                              <a:latin typeface="Cambria Math" panose="02040503050406030204" pitchFamily="18" charset="0"/>
                            </a:rPr>
                            <m:t>𝑻𝒓</m:t>
                          </m:r>
                          <m:d>
                            <m:dPr>
                              <m:ctrlPr>
                                <a:rPr lang="en-GB" b="1" i="1" smtClean="0">
                                  <a:solidFill>
                                    <a:schemeClr val="tx1">
                                      <a:lumMod val="85000"/>
                                    </a:schemeClr>
                                  </a:solidFill>
                                  <a:latin typeface="Cambria Math" panose="02040503050406030204" pitchFamily="18" charset="0"/>
                                </a:rPr>
                              </m:ctrlPr>
                            </m:dPr>
                            <m:e>
                              <m:r>
                                <a:rPr lang="en-GB" b="1" i="1" smtClean="0">
                                  <a:solidFill>
                                    <a:schemeClr val="tx1">
                                      <a:lumMod val="85000"/>
                                    </a:schemeClr>
                                  </a:solidFill>
                                  <a:latin typeface="Cambria Math" panose="02040503050406030204" pitchFamily="18" charset="0"/>
                                </a:rPr>
                                <m:t>𝒙</m:t>
                              </m:r>
                              <m:r>
                                <a:rPr lang="en-GB" b="1" i="1" smtClean="0">
                                  <a:solidFill>
                                    <a:schemeClr val="tx1">
                                      <a:lumMod val="85000"/>
                                    </a:schemeClr>
                                  </a:solidFill>
                                  <a:latin typeface="Cambria Math" panose="02040503050406030204" pitchFamily="18" charset="0"/>
                                </a:rPr>
                                <m:t>,</m:t>
                              </m:r>
                              <m:r>
                                <a:rPr lang="en-GB" b="1" i="1" smtClean="0">
                                  <a:solidFill>
                                    <a:schemeClr val="tx1">
                                      <a:lumMod val="85000"/>
                                    </a:schemeClr>
                                  </a:solidFill>
                                  <a:latin typeface="Cambria Math" panose="02040503050406030204" pitchFamily="18" charset="0"/>
                                </a:rPr>
                                <m:t>𝒙𝒕</m:t>
                              </m:r>
                            </m:e>
                          </m:d>
                          <m:r>
                            <a:rPr lang="en-GB" b="1" i="1" smtClean="0">
                              <a:solidFill>
                                <a:schemeClr val="tx1">
                                  <a:lumMod val="85000"/>
                                </a:schemeClr>
                              </a:solidFill>
                              <a:latin typeface="Cambria Math" panose="02040503050406030204" pitchFamily="18" charset="0"/>
                              <a:ea typeface="Cambria Math" panose="02040503050406030204" pitchFamily="18" charset="0"/>
                            </a:rPr>
                            <m:t>𝝈</m:t>
                          </m:r>
                          <m:r>
                            <a:rPr lang="en-GB" b="1" i="1" baseline="-25000" smtClean="0">
                              <a:solidFill>
                                <a:schemeClr val="tx1">
                                  <a:lumMod val="85000"/>
                                </a:schemeClr>
                              </a:solidFill>
                              <a:latin typeface="Cambria Math" panose="02040503050406030204" pitchFamily="18" charset="0"/>
                              <a:ea typeface="Cambria Math" panose="02040503050406030204" pitchFamily="18" charset="0"/>
                            </a:rPr>
                            <m:t>𝒕</m:t>
                          </m:r>
                          <m:d>
                            <m:dPr>
                              <m:ctrlPr>
                                <a:rPr lang="en-GB" b="1" i="1" smtClean="0">
                                  <a:solidFill>
                                    <a:schemeClr val="tx1">
                                      <a:lumMod val="85000"/>
                                    </a:schemeClr>
                                  </a:solidFill>
                                  <a:latin typeface="Cambria Math" panose="02040503050406030204" pitchFamily="18" charset="0"/>
                                  <a:ea typeface="Cambria Math" panose="02040503050406030204" pitchFamily="18" charset="0"/>
                                </a:rPr>
                              </m:ctrlPr>
                            </m:dPr>
                            <m:e>
                              <m:r>
                                <a:rPr lang="en-GB" b="1" i="1" smtClean="0">
                                  <a:solidFill>
                                    <a:schemeClr val="tx1">
                                      <a:lumMod val="85000"/>
                                    </a:schemeClr>
                                  </a:solidFill>
                                  <a:latin typeface="Cambria Math" panose="02040503050406030204" pitchFamily="18" charset="0"/>
                                  <a:ea typeface="Cambria Math" panose="02040503050406030204" pitchFamily="18" charset="0"/>
                                </a:rPr>
                                <m:t>𝒙</m:t>
                              </m:r>
                            </m:e>
                          </m:d>
                          <m:r>
                            <a:rPr lang="en-GB" b="1" i="1" smtClean="0">
                              <a:solidFill>
                                <a:schemeClr val="tx1">
                                  <a:lumMod val="85000"/>
                                </a:schemeClr>
                              </a:solidFill>
                              <a:latin typeface="Cambria Math" panose="02040503050406030204" pitchFamily="18" charset="0"/>
                              <a:ea typeface="Cambria Math" panose="02040503050406030204" pitchFamily="18" charset="0"/>
                            </a:rPr>
                            <m:t>𝑳𝒔𝒄𝒂𝒕</m:t>
                          </m:r>
                          <m:d>
                            <m:dPr>
                              <m:ctrlPr>
                                <a:rPr lang="en-GB" b="1" i="1" smtClean="0">
                                  <a:solidFill>
                                    <a:schemeClr val="tx1">
                                      <a:lumMod val="85000"/>
                                    </a:schemeClr>
                                  </a:solidFill>
                                  <a:latin typeface="Cambria Math" panose="02040503050406030204" pitchFamily="18" charset="0"/>
                                  <a:ea typeface="Cambria Math" panose="02040503050406030204" pitchFamily="18" charset="0"/>
                                </a:rPr>
                              </m:ctrlPr>
                            </m:dPr>
                            <m:e>
                              <m:r>
                                <a:rPr lang="en-GB" b="1" i="1" smtClean="0">
                                  <a:solidFill>
                                    <a:schemeClr val="tx1">
                                      <a:lumMod val="85000"/>
                                    </a:schemeClr>
                                  </a:solidFill>
                                  <a:latin typeface="Cambria Math" panose="02040503050406030204" pitchFamily="18" charset="0"/>
                                  <a:ea typeface="Cambria Math" panose="02040503050406030204" pitchFamily="18" charset="0"/>
                                </a:rPr>
                                <m:t>𝒙𝒕</m:t>
                              </m:r>
                              <m:r>
                                <a:rPr lang="en-GB" b="1" i="1" smtClean="0">
                                  <a:solidFill>
                                    <a:schemeClr val="tx1">
                                      <a:lumMod val="85000"/>
                                    </a:schemeClr>
                                  </a:solidFill>
                                  <a:latin typeface="Cambria Math" panose="02040503050406030204" pitchFamily="18" charset="0"/>
                                  <a:ea typeface="Cambria Math" panose="02040503050406030204" pitchFamily="18" charset="0"/>
                                </a:rPr>
                                <m:t>,</m:t>
                              </m:r>
                              <m:r>
                                <a:rPr lang="en-GB" b="1" i="1" smtClean="0">
                                  <a:solidFill>
                                    <a:schemeClr val="tx1">
                                      <a:lumMod val="85000"/>
                                    </a:schemeClr>
                                  </a:solidFill>
                                  <a:latin typeface="Cambria Math" panose="02040503050406030204" pitchFamily="18" charset="0"/>
                                  <a:ea typeface="Cambria Math" panose="02040503050406030204" pitchFamily="18" charset="0"/>
                                </a:rPr>
                                <m:t>𝝎</m:t>
                              </m:r>
                              <m:r>
                                <a:rPr lang="en-GB" b="1" i="1" smtClean="0">
                                  <a:solidFill>
                                    <a:schemeClr val="tx1">
                                      <a:lumMod val="85000"/>
                                    </a:schemeClr>
                                  </a:solidFill>
                                  <a:latin typeface="Cambria Math" panose="02040503050406030204" pitchFamily="18" charset="0"/>
                                  <a:ea typeface="Cambria Math" panose="02040503050406030204" pitchFamily="18" charset="0"/>
                                </a:rPr>
                                <m:t>𝒊</m:t>
                              </m:r>
                            </m:e>
                          </m:d>
                          <m:r>
                            <a:rPr lang="en-GB" b="1" i="1" smtClean="0">
                              <a:solidFill>
                                <a:schemeClr val="tx1">
                                  <a:lumMod val="85000"/>
                                </a:schemeClr>
                              </a:solidFill>
                              <a:latin typeface="Cambria Math" panose="02040503050406030204" pitchFamily="18" charset="0"/>
                              <a:ea typeface="Cambria Math" panose="02040503050406030204" pitchFamily="18" charset="0"/>
                            </a:rPr>
                            <m:t>𝒅𝒕</m:t>
                          </m:r>
                        </m:e>
                      </m:nary>
                    </m:oMath>
                  </m:oMathPara>
                </a14:m>
                <a:endParaRPr lang="en-GB" b="1" dirty="0">
                  <a:solidFill>
                    <a:schemeClr val="tx1">
                      <a:lumMod val="85000"/>
                    </a:schemeClr>
                  </a:solidFill>
                </a:endParaRPr>
              </a:p>
              <a:p>
                <a:endParaRPr lang="sv-SE" b="1" dirty="0">
                  <a:solidFill>
                    <a:schemeClr val="tx1">
                      <a:lumMod val="8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8054" y="4820655"/>
                <a:ext cx="7115153" cy="875753"/>
              </a:xfrm>
              <a:prstGeom prst="rect">
                <a:avLst/>
              </a:prstGeom>
              <a:blipFill rotWithShape="0">
                <a:blip r:embed="rId3"/>
                <a:stretch>
                  <a:fillRect/>
                </a:stretch>
              </a:blipFill>
            </p:spPr>
            <p:txBody>
              <a:bodyPr/>
              <a:lstStyle/>
              <a:p>
                <a:r>
                  <a:rPr lang="sv-SE">
                    <a:noFill/>
                  </a:rPr>
                  <a:t> </a:t>
                </a:r>
              </a:p>
            </p:txBody>
          </p:sp>
        </mc:Fallback>
      </mc:AlternateContent>
      <p:sp>
        <p:nvSpPr>
          <p:cNvPr id="6" name="Freeform 5"/>
          <p:cNvSpPr/>
          <p:nvPr/>
        </p:nvSpPr>
        <p:spPr>
          <a:xfrm>
            <a:off x="2592820" y="1707049"/>
            <a:ext cx="6145438" cy="2571077"/>
          </a:xfrm>
          <a:custGeom>
            <a:avLst/>
            <a:gdLst>
              <a:gd name="connsiteX0" fmla="*/ 0 w 6145438"/>
              <a:gd name="connsiteY0" fmla="*/ 2571077 h 2571077"/>
              <a:gd name="connsiteX1" fmla="*/ 5013063 w 6145438"/>
              <a:gd name="connsiteY1" fmla="*/ 2571077 h 2571077"/>
              <a:gd name="connsiteX2" fmla="*/ 5852160 w 6145438"/>
              <a:gd name="connsiteY2" fmla="*/ 2355924 h 2571077"/>
              <a:gd name="connsiteX3" fmla="*/ 5658522 w 6145438"/>
              <a:gd name="connsiteY3" fmla="*/ 1527586 h 2571077"/>
              <a:gd name="connsiteX4" fmla="*/ 6131859 w 6145438"/>
              <a:gd name="connsiteY4" fmla="*/ 968188 h 2571077"/>
              <a:gd name="connsiteX5" fmla="*/ 5970494 w 6145438"/>
              <a:gd name="connsiteY5" fmla="*/ 0 h 257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5438" h="2571077">
                <a:moveTo>
                  <a:pt x="0" y="2571077"/>
                </a:moveTo>
                <a:lnTo>
                  <a:pt x="5013063" y="2571077"/>
                </a:lnTo>
                <a:cubicBezTo>
                  <a:pt x="5988423" y="2535218"/>
                  <a:pt x="5744583" y="2529839"/>
                  <a:pt x="5852160" y="2355924"/>
                </a:cubicBezTo>
                <a:cubicBezTo>
                  <a:pt x="5959737" y="2182009"/>
                  <a:pt x="5611906" y="1758875"/>
                  <a:pt x="5658522" y="1527586"/>
                </a:cubicBezTo>
                <a:cubicBezTo>
                  <a:pt x="5705138" y="1296297"/>
                  <a:pt x="6079864" y="1222786"/>
                  <a:pt x="6131859" y="968188"/>
                </a:cubicBezTo>
                <a:cubicBezTo>
                  <a:pt x="6183854" y="713590"/>
                  <a:pt x="6077174" y="356795"/>
                  <a:pt x="5970494" y="0"/>
                </a:cubicBezTo>
              </a:path>
            </a:pathLst>
          </a:custGeom>
          <a:noFill/>
          <a:ln w="381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 name="Straight Arrow Connector 8"/>
          <p:cNvCxnSpPr>
            <a:stCxn id="34" idx="7"/>
            <a:endCxn id="10" idx="0"/>
          </p:cNvCxnSpPr>
          <p:nvPr/>
        </p:nvCxnSpPr>
        <p:spPr>
          <a:xfrm>
            <a:off x="5614909" y="2218124"/>
            <a:ext cx="2614918" cy="108105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7939077" y="3202362"/>
            <a:ext cx="295855" cy="516701"/>
          </a:xfrm>
          <a:custGeom>
            <a:avLst/>
            <a:gdLst>
              <a:gd name="connsiteX0" fmla="*/ 290750 w 295855"/>
              <a:gd name="connsiteY0" fmla="*/ 96818 h 516701"/>
              <a:gd name="connsiteX1" fmla="*/ 236962 w 295855"/>
              <a:gd name="connsiteY1" fmla="*/ 279698 h 516701"/>
              <a:gd name="connsiteX2" fmla="*/ 150901 w 295855"/>
              <a:gd name="connsiteY2" fmla="*/ 311971 h 516701"/>
              <a:gd name="connsiteX3" fmla="*/ 64839 w 295855"/>
              <a:gd name="connsiteY3" fmla="*/ 516367 h 516701"/>
              <a:gd name="connsiteX4" fmla="*/ 75597 w 295855"/>
              <a:gd name="connsiteY4" fmla="*/ 258183 h 516701"/>
              <a:gd name="connsiteX5" fmla="*/ 294 w 295855"/>
              <a:gd name="connsiteY5" fmla="*/ 86061 h 516701"/>
              <a:gd name="connsiteX6" fmla="*/ 107870 w 295855"/>
              <a:gd name="connsiteY6" fmla="*/ 0 h 516701"/>
              <a:gd name="connsiteX7" fmla="*/ 290750 w 295855"/>
              <a:gd name="connsiteY7" fmla="*/ 96818 h 516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855" h="516701">
                <a:moveTo>
                  <a:pt x="290750" y="96818"/>
                </a:moveTo>
                <a:cubicBezTo>
                  <a:pt x="312265" y="143434"/>
                  <a:pt x="260270" y="243839"/>
                  <a:pt x="236962" y="279698"/>
                </a:cubicBezTo>
                <a:cubicBezTo>
                  <a:pt x="213654" y="315557"/>
                  <a:pt x="179588" y="272526"/>
                  <a:pt x="150901" y="311971"/>
                </a:cubicBezTo>
                <a:cubicBezTo>
                  <a:pt x="122214" y="351416"/>
                  <a:pt x="77390" y="525332"/>
                  <a:pt x="64839" y="516367"/>
                </a:cubicBezTo>
                <a:cubicBezTo>
                  <a:pt x="52288" y="507402"/>
                  <a:pt x="86354" y="329901"/>
                  <a:pt x="75597" y="258183"/>
                </a:cubicBezTo>
                <a:cubicBezTo>
                  <a:pt x="64840" y="186465"/>
                  <a:pt x="-5085" y="129091"/>
                  <a:pt x="294" y="86061"/>
                </a:cubicBezTo>
                <a:cubicBezTo>
                  <a:pt x="5673" y="43031"/>
                  <a:pt x="59461" y="0"/>
                  <a:pt x="107870" y="0"/>
                </a:cubicBezTo>
                <a:cubicBezTo>
                  <a:pt x="156279" y="0"/>
                  <a:pt x="269235" y="50202"/>
                  <a:pt x="290750" y="96818"/>
                </a:cubicBezTo>
                <a:close/>
              </a:path>
            </a:pathLst>
          </a:cu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 name="Straight Arrow Connector 10"/>
          <p:cNvCxnSpPr>
            <a:stCxn id="10" idx="0"/>
          </p:cNvCxnSpPr>
          <p:nvPr/>
        </p:nvCxnSpPr>
        <p:spPr>
          <a:xfrm flipH="1">
            <a:off x="3467129" y="3299180"/>
            <a:ext cx="4762698"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08387" y="4967978"/>
            <a:ext cx="1075704" cy="32331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1331607" y="4967978"/>
            <a:ext cx="955637" cy="323316"/>
          </a:xfrm>
          <a:prstGeom prst="rect">
            <a:avLst/>
          </a:prstGeom>
          <a:noFill/>
          <a:ln w="2857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 name="Straight Arrow Connector 13"/>
          <p:cNvCxnSpPr>
            <a:stCxn id="10" idx="0"/>
          </p:cNvCxnSpPr>
          <p:nvPr/>
        </p:nvCxnSpPr>
        <p:spPr>
          <a:xfrm flipH="1">
            <a:off x="6820575" y="3299180"/>
            <a:ext cx="1409252"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509935" y="3299180"/>
            <a:ext cx="1409252" cy="0"/>
          </a:xfrm>
          <a:prstGeom prst="straightConnector1">
            <a:avLst/>
          </a:prstGeom>
          <a:ln w="38100">
            <a:solidFill>
              <a:srgbClr val="F5791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389347" y="3299180"/>
            <a:ext cx="1276192" cy="1794"/>
          </a:xfrm>
          <a:prstGeom prst="straightConnector1">
            <a:avLst/>
          </a:prstGeom>
          <a:ln w="38100">
            <a:solidFill>
              <a:srgbClr val="B0540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467129" y="3299180"/>
            <a:ext cx="997522" cy="0"/>
          </a:xfrm>
          <a:prstGeom prst="straightConnector1">
            <a:avLst/>
          </a:prstGeom>
          <a:ln w="38100">
            <a:solidFill>
              <a:srgbClr val="8C4306"/>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14854" y="4799139"/>
            <a:ext cx="3469341" cy="621247"/>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Oval 18"/>
          <p:cNvSpPr/>
          <p:nvPr/>
        </p:nvSpPr>
        <p:spPr>
          <a:xfrm>
            <a:off x="6820575" y="3202362"/>
            <a:ext cx="193638"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Oval 19"/>
          <p:cNvSpPr/>
          <p:nvPr/>
        </p:nvSpPr>
        <p:spPr>
          <a:xfrm>
            <a:off x="5502190" y="3213119"/>
            <a:ext cx="193638"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Oval 20"/>
          <p:cNvSpPr/>
          <p:nvPr/>
        </p:nvSpPr>
        <p:spPr>
          <a:xfrm>
            <a:off x="4379514" y="3202529"/>
            <a:ext cx="193638" cy="18288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2" name="Straight Arrow Connector 21"/>
          <p:cNvCxnSpPr>
            <a:endCxn id="19" idx="1"/>
          </p:cNvCxnSpPr>
          <p:nvPr/>
        </p:nvCxnSpPr>
        <p:spPr>
          <a:xfrm>
            <a:off x="5512854" y="2129547"/>
            <a:ext cx="1336079" cy="109959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0"/>
          </p:cNvCxnSpPr>
          <p:nvPr/>
        </p:nvCxnSpPr>
        <p:spPr>
          <a:xfrm>
            <a:off x="5512854" y="2129547"/>
            <a:ext cx="86155" cy="108357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1" idx="7"/>
          </p:cNvCxnSpPr>
          <p:nvPr/>
        </p:nvCxnSpPr>
        <p:spPr>
          <a:xfrm flipH="1">
            <a:off x="4544794" y="2129547"/>
            <a:ext cx="968060" cy="109976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724986" y="4935704"/>
            <a:ext cx="259209" cy="414756"/>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ctangle 25"/>
          <p:cNvSpPr/>
          <p:nvPr/>
        </p:nvSpPr>
        <p:spPr>
          <a:xfrm>
            <a:off x="3826825" y="4962495"/>
            <a:ext cx="1058873" cy="323316"/>
          </a:xfrm>
          <a:prstGeom prst="rect">
            <a:avLst/>
          </a:prstGeom>
          <a:noFill/>
          <a:ln w="2857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ctangle 26"/>
          <p:cNvSpPr/>
          <p:nvPr/>
        </p:nvSpPr>
        <p:spPr>
          <a:xfrm>
            <a:off x="4907216" y="4962496"/>
            <a:ext cx="1817770" cy="32331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ctangle 27"/>
          <p:cNvSpPr/>
          <p:nvPr/>
        </p:nvSpPr>
        <p:spPr>
          <a:xfrm>
            <a:off x="254482" y="5882369"/>
            <a:ext cx="1461437" cy="32331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Freeform 28"/>
          <p:cNvSpPr/>
          <p:nvPr/>
        </p:nvSpPr>
        <p:spPr>
          <a:xfrm rot="13294795">
            <a:off x="6582791" y="3201610"/>
            <a:ext cx="677897" cy="195142"/>
          </a:xfrm>
          <a:custGeom>
            <a:avLst/>
            <a:gdLst>
              <a:gd name="connsiteX0" fmla="*/ 365891 w 677897"/>
              <a:gd name="connsiteY0" fmla="*/ 118470 h 195142"/>
              <a:gd name="connsiteX1" fmla="*/ 75434 w 677897"/>
              <a:gd name="connsiteY1" fmla="*/ 136 h 195142"/>
              <a:gd name="connsiteX2" fmla="*/ 131 w 677897"/>
              <a:gd name="connsiteY2" fmla="*/ 96955 h 195142"/>
              <a:gd name="connsiteX3" fmla="*/ 86192 w 677897"/>
              <a:gd name="connsiteY3" fmla="*/ 193774 h 195142"/>
              <a:gd name="connsiteX4" fmla="*/ 548771 w 677897"/>
              <a:gd name="connsiteY4" fmla="*/ 21651 h 195142"/>
              <a:gd name="connsiteX5" fmla="*/ 677863 w 677897"/>
              <a:gd name="connsiteY5" fmla="*/ 107713 h 195142"/>
              <a:gd name="connsiteX6" fmla="*/ 559529 w 677897"/>
              <a:gd name="connsiteY6" fmla="*/ 193774 h 195142"/>
              <a:gd name="connsiteX7" fmla="*/ 365891 w 677897"/>
              <a:gd name="connsiteY7" fmla="*/ 118470 h 19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897" h="195142">
                <a:moveTo>
                  <a:pt x="365891" y="118470"/>
                </a:moveTo>
                <a:cubicBezTo>
                  <a:pt x="285209" y="86197"/>
                  <a:pt x="136394" y="3722"/>
                  <a:pt x="75434" y="136"/>
                </a:cubicBezTo>
                <a:cubicBezTo>
                  <a:pt x="14474" y="-3450"/>
                  <a:pt x="-1662" y="64682"/>
                  <a:pt x="131" y="96955"/>
                </a:cubicBezTo>
                <a:cubicBezTo>
                  <a:pt x="1924" y="129228"/>
                  <a:pt x="-5248" y="206325"/>
                  <a:pt x="86192" y="193774"/>
                </a:cubicBezTo>
                <a:cubicBezTo>
                  <a:pt x="177632" y="181223"/>
                  <a:pt x="450159" y="35994"/>
                  <a:pt x="548771" y="21651"/>
                </a:cubicBezTo>
                <a:cubicBezTo>
                  <a:pt x="647383" y="7308"/>
                  <a:pt x="676070" y="79026"/>
                  <a:pt x="677863" y="107713"/>
                </a:cubicBezTo>
                <a:cubicBezTo>
                  <a:pt x="679656" y="136400"/>
                  <a:pt x="611524" y="190188"/>
                  <a:pt x="559529" y="193774"/>
                </a:cubicBezTo>
                <a:cubicBezTo>
                  <a:pt x="507534" y="197360"/>
                  <a:pt x="446573" y="150743"/>
                  <a:pt x="365891" y="118470"/>
                </a:cubicBezTo>
                <a:close/>
              </a:path>
            </a:pathLst>
          </a:custGeom>
          <a:solidFill>
            <a:srgbClr val="C00000">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Freeform 29"/>
          <p:cNvSpPr/>
          <p:nvPr/>
        </p:nvSpPr>
        <p:spPr>
          <a:xfrm rot="16046072">
            <a:off x="5260060" y="3213119"/>
            <a:ext cx="677897" cy="195142"/>
          </a:xfrm>
          <a:custGeom>
            <a:avLst/>
            <a:gdLst>
              <a:gd name="connsiteX0" fmla="*/ 365891 w 677897"/>
              <a:gd name="connsiteY0" fmla="*/ 118470 h 195142"/>
              <a:gd name="connsiteX1" fmla="*/ 75434 w 677897"/>
              <a:gd name="connsiteY1" fmla="*/ 136 h 195142"/>
              <a:gd name="connsiteX2" fmla="*/ 131 w 677897"/>
              <a:gd name="connsiteY2" fmla="*/ 96955 h 195142"/>
              <a:gd name="connsiteX3" fmla="*/ 86192 w 677897"/>
              <a:gd name="connsiteY3" fmla="*/ 193774 h 195142"/>
              <a:gd name="connsiteX4" fmla="*/ 548771 w 677897"/>
              <a:gd name="connsiteY4" fmla="*/ 21651 h 195142"/>
              <a:gd name="connsiteX5" fmla="*/ 677863 w 677897"/>
              <a:gd name="connsiteY5" fmla="*/ 107713 h 195142"/>
              <a:gd name="connsiteX6" fmla="*/ 559529 w 677897"/>
              <a:gd name="connsiteY6" fmla="*/ 193774 h 195142"/>
              <a:gd name="connsiteX7" fmla="*/ 365891 w 677897"/>
              <a:gd name="connsiteY7" fmla="*/ 118470 h 19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897" h="195142">
                <a:moveTo>
                  <a:pt x="365891" y="118470"/>
                </a:moveTo>
                <a:cubicBezTo>
                  <a:pt x="285209" y="86197"/>
                  <a:pt x="136394" y="3722"/>
                  <a:pt x="75434" y="136"/>
                </a:cubicBezTo>
                <a:cubicBezTo>
                  <a:pt x="14474" y="-3450"/>
                  <a:pt x="-1662" y="64682"/>
                  <a:pt x="131" y="96955"/>
                </a:cubicBezTo>
                <a:cubicBezTo>
                  <a:pt x="1924" y="129228"/>
                  <a:pt x="-5248" y="206325"/>
                  <a:pt x="86192" y="193774"/>
                </a:cubicBezTo>
                <a:cubicBezTo>
                  <a:pt x="177632" y="181223"/>
                  <a:pt x="450159" y="35994"/>
                  <a:pt x="548771" y="21651"/>
                </a:cubicBezTo>
                <a:cubicBezTo>
                  <a:pt x="647383" y="7308"/>
                  <a:pt x="676070" y="79026"/>
                  <a:pt x="677863" y="107713"/>
                </a:cubicBezTo>
                <a:cubicBezTo>
                  <a:pt x="679656" y="136400"/>
                  <a:pt x="611524" y="190188"/>
                  <a:pt x="559529" y="193774"/>
                </a:cubicBezTo>
                <a:cubicBezTo>
                  <a:pt x="507534" y="197360"/>
                  <a:pt x="446573" y="150743"/>
                  <a:pt x="365891" y="118470"/>
                </a:cubicBezTo>
                <a:close/>
              </a:path>
            </a:pathLst>
          </a:custGeom>
          <a:solidFill>
            <a:srgbClr val="C00000">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Freeform 30"/>
          <p:cNvSpPr/>
          <p:nvPr/>
        </p:nvSpPr>
        <p:spPr>
          <a:xfrm rot="18838323">
            <a:off x="4143149" y="3196231"/>
            <a:ext cx="677897" cy="195142"/>
          </a:xfrm>
          <a:custGeom>
            <a:avLst/>
            <a:gdLst>
              <a:gd name="connsiteX0" fmla="*/ 365891 w 677897"/>
              <a:gd name="connsiteY0" fmla="*/ 118470 h 195142"/>
              <a:gd name="connsiteX1" fmla="*/ 75434 w 677897"/>
              <a:gd name="connsiteY1" fmla="*/ 136 h 195142"/>
              <a:gd name="connsiteX2" fmla="*/ 131 w 677897"/>
              <a:gd name="connsiteY2" fmla="*/ 96955 h 195142"/>
              <a:gd name="connsiteX3" fmla="*/ 86192 w 677897"/>
              <a:gd name="connsiteY3" fmla="*/ 193774 h 195142"/>
              <a:gd name="connsiteX4" fmla="*/ 548771 w 677897"/>
              <a:gd name="connsiteY4" fmla="*/ 21651 h 195142"/>
              <a:gd name="connsiteX5" fmla="*/ 677863 w 677897"/>
              <a:gd name="connsiteY5" fmla="*/ 107713 h 195142"/>
              <a:gd name="connsiteX6" fmla="*/ 559529 w 677897"/>
              <a:gd name="connsiteY6" fmla="*/ 193774 h 195142"/>
              <a:gd name="connsiteX7" fmla="*/ 365891 w 677897"/>
              <a:gd name="connsiteY7" fmla="*/ 118470 h 19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897" h="195142">
                <a:moveTo>
                  <a:pt x="365891" y="118470"/>
                </a:moveTo>
                <a:cubicBezTo>
                  <a:pt x="285209" y="86197"/>
                  <a:pt x="136394" y="3722"/>
                  <a:pt x="75434" y="136"/>
                </a:cubicBezTo>
                <a:cubicBezTo>
                  <a:pt x="14474" y="-3450"/>
                  <a:pt x="-1662" y="64682"/>
                  <a:pt x="131" y="96955"/>
                </a:cubicBezTo>
                <a:cubicBezTo>
                  <a:pt x="1924" y="129228"/>
                  <a:pt x="-5248" y="206325"/>
                  <a:pt x="86192" y="193774"/>
                </a:cubicBezTo>
                <a:cubicBezTo>
                  <a:pt x="177632" y="181223"/>
                  <a:pt x="450159" y="35994"/>
                  <a:pt x="548771" y="21651"/>
                </a:cubicBezTo>
                <a:cubicBezTo>
                  <a:pt x="647383" y="7308"/>
                  <a:pt x="676070" y="79026"/>
                  <a:pt x="677863" y="107713"/>
                </a:cubicBezTo>
                <a:cubicBezTo>
                  <a:pt x="679656" y="136400"/>
                  <a:pt x="611524" y="190188"/>
                  <a:pt x="559529" y="193774"/>
                </a:cubicBezTo>
                <a:cubicBezTo>
                  <a:pt x="507534" y="197360"/>
                  <a:pt x="446573" y="150743"/>
                  <a:pt x="365891" y="118470"/>
                </a:cubicBezTo>
                <a:close/>
              </a:path>
            </a:pathLst>
          </a:custGeom>
          <a:solidFill>
            <a:srgbClr val="C00000">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Oval 31"/>
          <p:cNvSpPr/>
          <p:nvPr/>
        </p:nvSpPr>
        <p:spPr>
          <a:xfrm>
            <a:off x="2659745" y="5821693"/>
            <a:ext cx="704626" cy="50653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3" name="Group 32"/>
          <p:cNvGrpSpPr/>
          <p:nvPr/>
        </p:nvGrpSpPr>
        <p:grpSpPr>
          <a:xfrm>
            <a:off x="5268661" y="1879490"/>
            <a:ext cx="524470" cy="505750"/>
            <a:chOff x="2948994" y="2087575"/>
            <a:chExt cx="687352" cy="689865"/>
          </a:xfrm>
        </p:grpSpPr>
        <p:sp>
          <p:nvSpPr>
            <p:cNvPr id="34" name="Oval 33"/>
            <p:cNvSpPr/>
            <p:nvPr/>
          </p:nvSpPr>
          <p:spPr>
            <a:xfrm rot="5400000">
              <a:off x="3136955" y="2283667"/>
              <a:ext cx="311427" cy="311427"/>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35" name="Straight Arrow Connector 34"/>
            <p:cNvCxnSpPr/>
            <p:nvPr/>
          </p:nvCxnSpPr>
          <p:spPr>
            <a:xfrm flipH="1" flipV="1">
              <a:off x="3036345" y="2187673"/>
              <a:ext cx="110107"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292671" y="2087575"/>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948994" y="2433763"/>
              <a:ext cx="155714"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3036346" y="2589475"/>
              <a:ext cx="110106"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292671" y="2621726"/>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425580" y="2589476"/>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480633" y="2426891"/>
              <a:ext cx="155713"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3434109" y="2192500"/>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flipH="1">
            <a:off x="2861448" y="2967713"/>
            <a:ext cx="592720" cy="447764"/>
            <a:chOff x="3245304" y="4589657"/>
            <a:chExt cx="585852" cy="447764"/>
          </a:xfrm>
          <a:solidFill>
            <a:schemeClr val="bg1"/>
          </a:solidFill>
        </p:grpSpPr>
        <p:sp>
          <p:nvSpPr>
            <p:cNvPr id="44" name="Rectangle 43"/>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Trapezoid 44"/>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Freeform 45"/>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mc:AlternateContent xmlns:mc="http://schemas.openxmlformats.org/markup-compatibility/2006" xmlns:a14="http://schemas.microsoft.com/office/drawing/2010/main">
        <mc:Choice Requires="a14">
          <p:sp>
            <p:nvSpPr>
              <p:cNvPr id="49" name="TextBox 48"/>
              <p:cNvSpPr txBox="1"/>
              <p:nvPr/>
            </p:nvSpPr>
            <p:spPr>
              <a:xfrm>
                <a:off x="7726321" y="4962825"/>
                <a:ext cx="3221203" cy="352148"/>
              </a:xfrm>
              <a:prstGeom prst="rect">
                <a:avLst/>
              </a:prstGeom>
              <a:noFill/>
            </p:spPr>
            <p:txBody>
              <a:bodyPr wrap="none" lIns="0" tIns="0" rIns="0" bIns="0" rtlCol="0">
                <a:spAutoFit/>
              </a:bodyPr>
              <a:lstStyle/>
              <a:p>
                <a14:m>
                  <m:oMath xmlns:m="http://schemas.openxmlformats.org/officeDocument/2006/math">
                    <m:r>
                      <a:rPr lang="en-GB" b="1" i="1" smtClean="0">
                        <a:solidFill>
                          <a:schemeClr val="tx1">
                            <a:lumMod val="85000"/>
                          </a:schemeClr>
                        </a:solidFill>
                        <a:latin typeface="Cambria Math" panose="02040503050406030204" pitchFamily="18" charset="0"/>
                      </a:rPr>
                      <m:t>𝑻𝒓</m:t>
                    </m:r>
                    <m:d>
                      <m:dPr>
                        <m:ctrlPr>
                          <a:rPr lang="en-GB" b="1" i="1">
                            <a:solidFill>
                              <a:schemeClr val="tx1">
                                <a:lumMod val="85000"/>
                              </a:schemeClr>
                            </a:solidFill>
                            <a:latin typeface="Cambria Math" panose="02040503050406030204" pitchFamily="18" charset="0"/>
                          </a:rPr>
                        </m:ctrlPr>
                      </m:dPr>
                      <m:e>
                        <m:r>
                          <a:rPr lang="en-GB" b="1" i="1">
                            <a:solidFill>
                              <a:schemeClr val="tx1">
                                <a:lumMod val="85000"/>
                              </a:schemeClr>
                            </a:solidFill>
                            <a:latin typeface="Cambria Math" panose="02040503050406030204" pitchFamily="18" charset="0"/>
                          </a:rPr>
                          <m:t>𝒙</m:t>
                        </m:r>
                        <m:r>
                          <a:rPr lang="en-GB" b="1" i="1">
                            <a:solidFill>
                              <a:schemeClr val="tx1">
                                <a:lumMod val="85000"/>
                              </a:schemeClr>
                            </a:solidFill>
                            <a:latin typeface="Cambria Math" panose="02040503050406030204" pitchFamily="18" charset="0"/>
                          </a:rPr>
                          <m:t>,</m:t>
                        </m:r>
                        <m:r>
                          <a:rPr lang="en-GB" b="1" i="1">
                            <a:solidFill>
                              <a:schemeClr val="tx1">
                                <a:lumMod val="85000"/>
                              </a:schemeClr>
                            </a:solidFill>
                            <a:latin typeface="Cambria Math" panose="02040503050406030204" pitchFamily="18" charset="0"/>
                          </a:rPr>
                          <m:t>𝒙𝒔</m:t>
                        </m:r>
                      </m:e>
                    </m:d>
                    <m:r>
                      <a:rPr lang="sv-SE" b="1" i="1" smtClean="0">
                        <a:solidFill>
                          <a:schemeClr val="tx1">
                            <a:lumMod val="85000"/>
                          </a:schemeClr>
                        </a:solidFill>
                        <a:latin typeface="Cambria Math" panose="02040503050406030204" pitchFamily="18" charset="0"/>
                      </a:rPr>
                      <m:t>=</m:t>
                    </m:r>
                    <m:r>
                      <a:rPr lang="en-GB" b="1" i="1" smtClean="0">
                        <a:solidFill>
                          <a:schemeClr val="tx1">
                            <a:lumMod val="85000"/>
                          </a:schemeClr>
                        </a:solidFill>
                        <a:latin typeface="Cambria Math" panose="02040503050406030204" pitchFamily="18" charset="0"/>
                      </a:rPr>
                      <m:t>𝒆𝒙𝒑</m:t>
                    </m:r>
                    <m:r>
                      <a:rPr lang="en-GB" b="1" i="1" smtClean="0">
                        <a:solidFill>
                          <a:schemeClr val="tx1">
                            <a:lumMod val="85000"/>
                          </a:schemeClr>
                        </a:solidFill>
                        <a:latin typeface="Cambria Math" panose="02040503050406030204" pitchFamily="18" charset="0"/>
                      </a:rPr>
                      <m:t>(− </m:t>
                    </m:r>
                    <m:nary>
                      <m:naryPr>
                        <m:ctrlPr>
                          <a:rPr lang="en-GB" b="1" i="1">
                            <a:solidFill>
                              <a:schemeClr val="tx1">
                                <a:lumMod val="85000"/>
                              </a:schemeClr>
                            </a:solidFill>
                            <a:latin typeface="Cambria Math" panose="02040503050406030204" pitchFamily="18" charset="0"/>
                          </a:rPr>
                        </m:ctrlPr>
                      </m:naryPr>
                      <m:sub>
                        <m:r>
                          <m:rPr>
                            <m:brk m:alnAt="23"/>
                          </m:rPr>
                          <a:rPr lang="en-GB" b="1" i="1">
                            <a:solidFill>
                              <a:schemeClr val="tx1">
                                <a:lumMod val="85000"/>
                              </a:schemeClr>
                            </a:solidFill>
                            <a:latin typeface="Cambria Math" panose="02040503050406030204" pitchFamily="18" charset="0"/>
                          </a:rPr>
                          <m:t>𝟎</m:t>
                        </m:r>
                      </m:sub>
                      <m:sup>
                        <m:r>
                          <a:rPr lang="en-GB" b="1" i="1">
                            <a:solidFill>
                              <a:schemeClr val="tx1">
                                <a:lumMod val="85000"/>
                              </a:schemeClr>
                            </a:solidFill>
                            <a:latin typeface="Cambria Math" panose="02040503050406030204" pitchFamily="18" charset="0"/>
                          </a:rPr>
                          <m:t>𝒔</m:t>
                        </m:r>
                      </m:sup>
                      <m:e>
                        <m:r>
                          <a:rPr lang="en-GB" b="1" i="1">
                            <a:solidFill>
                              <a:schemeClr val="tx1">
                                <a:lumMod val="85000"/>
                              </a:schemeClr>
                            </a:solidFill>
                            <a:latin typeface="Cambria Math" panose="02040503050406030204" pitchFamily="18" charset="0"/>
                            <a:ea typeface="Cambria Math" panose="02040503050406030204" pitchFamily="18" charset="0"/>
                          </a:rPr>
                          <m:t>𝝈</m:t>
                        </m:r>
                        <m:r>
                          <a:rPr lang="en-GB" b="1" i="1" baseline="-25000">
                            <a:solidFill>
                              <a:schemeClr val="tx1">
                                <a:lumMod val="85000"/>
                              </a:schemeClr>
                            </a:solidFill>
                            <a:latin typeface="Cambria Math" panose="02040503050406030204" pitchFamily="18" charset="0"/>
                            <a:ea typeface="Cambria Math" panose="02040503050406030204" pitchFamily="18" charset="0"/>
                          </a:rPr>
                          <m:t>𝒕</m:t>
                        </m:r>
                        <m:d>
                          <m:dPr>
                            <m:ctrlPr>
                              <a:rPr lang="en-GB" b="1" i="1">
                                <a:solidFill>
                                  <a:schemeClr val="tx1">
                                    <a:lumMod val="85000"/>
                                  </a:schemeClr>
                                </a:solidFill>
                                <a:latin typeface="Cambria Math" panose="02040503050406030204" pitchFamily="18" charset="0"/>
                                <a:ea typeface="Cambria Math" panose="02040503050406030204" pitchFamily="18" charset="0"/>
                              </a:rPr>
                            </m:ctrlPr>
                          </m:dPr>
                          <m:e>
                            <m:r>
                              <a:rPr lang="en-GB" b="1" i="1">
                                <a:solidFill>
                                  <a:schemeClr val="tx1">
                                    <a:lumMod val="85000"/>
                                  </a:schemeClr>
                                </a:solidFill>
                                <a:latin typeface="Cambria Math" panose="02040503050406030204" pitchFamily="18" charset="0"/>
                                <a:ea typeface="Cambria Math" panose="02040503050406030204" pitchFamily="18" charset="0"/>
                              </a:rPr>
                              <m:t>𝒙</m:t>
                            </m:r>
                          </m:e>
                        </m:d>
                        <m:r>
                          <a:rPr lang="en-GB" b="1" i="1">
                            <a:solidFill>
                              <a:schemeClr val="tx1">
                                <a:lumMod val="85000"/>
                              </a:schemeClr>
                            </a:solidFill>
                            <a:latin typeface="Cambria Math" panose="02040503050406030204" pitchFamily="18" charset="0"/>
                            <a:ea typeface="Cambria Math" panose="02040503050406030204" pitchFamily="18" charset="0"/>
                          </a:rPr>
                          <m:t>𝒅𝒕</m:t>
                        </m:r>
                      </m:e>
                    </m:nary>
                    <m:r>
                      <a:rPr lang="en-GB" b="1" i="0" smtClean="0">
                        <a:solidFill>
                          <a:schemeClr val="tx1">
                            <a:lumMod val="85000"/>
                          </a:schemeClr>
                        </a:solidFill>
                        <a:latin typeface="Cambria Math" panose="02040503050406030204" pitchFamily="18" charset="0"/>
                        <a:ea typeface="Cambria Math" panose="02040503050406030204" pitchFamily="18" charset="0"/>
                      </a:rPr>
                      <m:t>)</m:t>
                    </m:r>
                  </m:oMath>
                </a14:m>
                <a:r>
                  <a:rPr lang="sv-SE" b="1" dirty="0">
                    <a:solidFill>
                      <a:schemeClr val="tx1">
                        <a:lumMod val="85000"/>
                      </a:schemeClr>
                    </a:solidFill>
                  </a:rPr>
                  <a:t> </a:t>
                </a:r>
              </a:p>
            </p:txBody>
          </p:sp>
        </mc:Choice>
        <mc:Fallback xmlns="">
          <p:sp>
            <p:nvSpPr>
              <p:cNvPr id="49" name="TextBox 48"/>
              <p:cNvSpPr txBox="1">
                <a:spLocks noRot="1" noChangeAspect="1" noMove="1" noResize="1" noEditPoints="1" noAdjustHandles="1" noChangeArrowheads="1" noChangeShapeType="1" noTextEdit="1"/>
              </p:cNvSpPr>
              <p:nvPr/>
            </p:nvSpPr>
            <p:spPr>
              <a:xfrm>
                <a:off x="7726321" y="4962825"/>
                <a:ext cx="3221203" cy="352148"/>
              </a:xfrm>
              <a:prstGeom prst="rect">
                <a:avLst/>
              </a:prstGeom>
              <a:blipFill rotWithShape="0">
                <a:blip r:embed="rId4"/>
                <a:stretch>
                  <a:fillRect l="-2457" t="-156897" b="-239655"/>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3210977" y="2876998"/>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a:solidFill>
                            <a:schemeClr val="tx1">
                              <a:lumMod val="85000"/>
                            </a:schemeClr>
                          </a:solidFill>
                          <a:latin typeface="Cambria Math" panose="02040503050406030204" pitchFamily="18" charset="0"/>
                        </a:rPr>
                        <m:t>𝒙</m:t>
                      </m:r>
                    </m:oMath>
                  </m:oMathPara>
                </a14:m>
                <a:endParaRPr lang="sv-SE" dirty="0"/>
              </a:p>
            </p:txBody>
          </p:sp>
        </mc:Choice>
        <mc:Fallback xmlns="">
          <p:sp>
            <p:nvSpPr>
              <p:cNvPr id="50" name="TextBox 49"/>
              <p:cNvSpPr txBox="1">
                <a:spLocks noRot="1" noChangeAspect="1" noMove="1" noResize="1" noEditPoints="1" noAdjustHandles="1" noChangeArrowheads="1" noChangeShapeType="1" noTextEdit="1"/>
              </p:cNvSpPr>
              <p:nvPr/>
            </p:nvSpPr>
            <p:spPr>
              <a:xfrm>
                <a:off x="3210977" y="2876998"/>
                <a:ext cx="381836" cy="369332"/>
              </a:xfrm>
              <a:prstGeom prst="rect">
                <a:avLst/>
              </a:prstGeom>
              <a:blipFill rotWithShape="0">
                <a:blip r:embed="rId5"/>
                <a:stretch>
                  <a:fillRect/>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164131" y="3062083"/>
                <a:ext cx="4972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tx1">
                              <a:lumMod val="85000"/>
                            </a:schemeClr>
                          </a:solidFill>
                          <a:latin typeface="Cambria Math" panose="02040503050406030204" pitchFamily="18" charset="0"/>
                        </a:rPr>
                        <m:t>𝒙𝒔</m:t>
                      </m:r>
                    </m:oMath>
                  </m:oMathPara>
                </a14:m>
                <a:endParaRPr lang="sv-SE" dirty="0"/>
              </a:p>
            </p:txBody>
          </p:sp>
        </mc:Choice>
        <mc:Fallback xmlns="">
          <p:sp>
            <p:nvSpPr>
              <p:cNvPr id="51" name="TextBox 50"/>
              <p:cNvSpPr txBox="1">
                <a:spLocks noRot="1" noChangeAspect="1" noMove="1" noResize="1" noEditPoints="1" noAdjustHandles="1" noChangeArrowheads="1" noChangeShapeType="1" noTextEdit="1"/>
              </p:cNvSpPr>
              <p:nvPr/>
            </p:nvSpPr>
            <p:spPr>
              <a:xfrm>
                <a:off x="8164131" y="3062083"/>
                <a:ext cx="497252" cy="369332"/>
              </a:xfrm>
              <a:prstGeom prst="rect">
                <a:avLst/>
              </a:prstGeom>
              <a:blipFill rotWithShape="0">
                <a:blip r:embed="rId6"/>
                <a:stretch>
                  <a:fillRect/>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734371" y="5884343"/>
                <a:ext cx="4343368"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GB" b="1" i="1" smtClean="0">
                          <a:solidFill>
                            <a:schemeClr val="tx1">
                              <a:lumMod val="85000"/>
                            </a:schemeClr>
                          </a:solidFill>
                          <a:latin typeface="Cambria Math" panose="02040503050406030204" pitchFamily="18" charset="0"/>
                        </a:rPr>
                        <m:t>𝑽𝒊𝒔</m:t>
                      </m:r>
                      <m:d>
                        <m:dPr>
                          <m:ctrlPr>
                            <a:rPr lang="en-GB" b="1" i="1">
                              <a:solidFill>
                                <a:schemeClr val="tx1">
                                  <a:lumMod val="85000"/>
                                </a:schemeClr>
                              </a:solidFill>
                              <a:latin typeface="Cambria Math" panose="02040503050406030204" pitchFamily="18" charset="0"/>
                            </a:rPr>
                          </m:ctrlPr>
                        </m:dPr>
                        <m:e>
                          <m:r>
                            <a:rPr lang="en-GB" b="1" i="1">
                              <a:solidFill>
                                <a:schemeClr val="tx1">
                                  <a:lumMod val="85000"/>
                                </a:schemeClr>
                              </a:solidFill>
                              <a:latin typeface="Cambria Math" panose="02040503050406030204" pitchFamily="18" charset="0"/>
                            </a:rPr>
                            <m:t>𝒙</m:t>
                          </m:r>
                          <m:r>
                            <a:rPr lang="en-GB" b="1" i="1">
                              <a:solidFill>
                                <a:schemeClr val="tx1">
                                  <a:lumMod val="85000"/>
                                </a:schemeClr>
                              </a:solidFill>
                              <a:latin typeface="Cambria Math" panose="02040503050406030204" pitchFamily="18" charset="0"/>
                            </a:rPr>
                            <m:t>,</m:t>
                          </m:r>
                          <m:r>
                            <a:rPr lang="en-GB" b="1" i="1" smtClean="0">
                              <a:solidFill>
                                <a:schemeClr val="tx1">
                                  <a:lumMod val="85000"/>
                                </a:schemeClr>
                              </a:solidFill>
                              <a:latin typeface="Cambria Math" panose="02040503050406030204" pitchFamily="18" charset="0"/>
                            </a:rPr>
                            <m:t>𝒍</m:t>
                          </m:r>
                        </m:e>
                      </m:d>
                      <m:r>
                        <a:rPr lang="sv-SE" b="1" i="1" smtClean="0">
                          <a:solidFill>
                            <a:schemeClr val="tx1">
                              <a:lumMod val="85000"/>
                            </a:schemeClr>
                          </a:solidFill>
                          <a:latin typeface="Cambria Math" panose="02040503050406030204" pitchFamily="18" charset="0"/>
                        </a:rPr>
                        <m:t>=</m:t>
                      </m:r>
                      <m:r>
                        <a:rPr lang="en-GB" b="1" i="1" smtClean="0">
                          <a:solidFill>
                            <a:schemeClr val="tx1">
                              <a:lumMod val="85000"/>
                            </a:schemeClr>
                          </a:solidFill>
                          <a:latin typeface="Cambria Math" panose="02040503050406030204" pitchFamily="18" charset="0"/>
                        </a:rPr>
                        <m:t>𝒔𝒉𝒂𝒅𝒐𝒘𝑴𝒂𝒑</m:t>
                      </m:r>
                      <m:d>
                        <m:dPr>
                          <m:ctrlPr>
                            <a:rPr lang="en-GB" b="1" i="1">
                              <a:solidFill>
                                <a:schemeClr val="tx1">
                                  <a:lumMod val="85000"/>
                                </a:schemeClr>
                              </a:solidFill>
                              <a:latin typeface="Cambria Math" panose="02040503050406030204" pitchFamily="18" charset="0"/>
                            </a:rPr>
                          </m:ctrlPr>
                        </m:dPr>
                        <m:e>
                          <m:r>
                            <a:rPr lang="en-GB" b="1" i="1">
                              <a:solidFill>
                                <a:schemeClr val="tx1">
                                  <a:lumMod val="85000"/>
                                </a:schemeClr>
                              </a:solidFill>
                              <a:latin typeface="Cambria Math" panose="02040503050406030204" pitchFamily="18" charset="0"/>
                            </a:rPr>
                            <m:t>𝒙</m:t>
                          </m:r>
                          <m:r>
                            <a:rPr lang="en-GB" b="1" i="1">
                              <a:solidFill>
                                <a:schemeClr val="tx1">
                                  <a:lumMod val="85000"/>
                                </a:schemeClr>
                              </a:solidFill>
                              <a:latin typeface="Cambria Math" panose="02040503050406030204" pitchFamily="18" charset="0"/>
                            </a:rPr>
                            <m:t>,</m:t>
                          </m:r>
                          <m:r>
                            <a:rPr lang="en-GB" b="1" i="1">
                              <a:solidFill>
                                <a:schemeClr val="tx1">
                                  <a:lumMod val="85000"/>
                                </a:schemeClr>
                              </a:solidFill>
                              <a:latin typeface="Cambria Math" panose="02040503050406030204" pitchFamily="18" charset="0"/>
                            </a:rPr>
                            <m:t>𝒍</m:t>
                          </m:r>
                        </m:e>
                      </m:d>
                    </m:oMath>
                  </m:oMathPara>
                </a14:m>
                <a:endParaRPr lang="en-GB" b="1" i="1" dirty="0">
                  <a:solidFill>
                    <a:schemeClr val="tx1">
                      <a:lumMod val="8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b="1" i="1" smtClean="0">
                          <a:solidFill>
                            <a:schemeClr val="tx1">
                              <a:lumMod val="85000"/>
                            </a:schemeClr>
                          </a:solidFill>
                          <a:latin typeface="Cambria Math" panose="02040503050406030204" pitchFamily="18" charset="0"/>
                        </a:rPr>
                        <m:t>                   ∗</m:t>
                      </m:r>
                      <m:r>
                        <a:rPr lang="en-GB" b="1" i="1" smtClean="0">
                          <a:solidFill>
                            <a:schemeClr val="tx1">
                              <a:lumMod val="85000"/>
                            </a:schemeClr>
                          </a:solidFill>
                          <a:latin typeface="Cambria Math" panose="02040503050406030204" pitchFamily="18" charset="0"/>
                        </a:rPr>
                        <m:t>𝒗𝒐𝒍𝒖𝒎𝒆𝒕𝒓𝒊𝒄𝑺𝒉𝒂𝒅𝒐𝒘𝑴𝒂𝒑</m:t>
                      </m:r>
                      <m:d>
                        <m:dPr>
                          <m:ctrlPr>
                            <a:rPr lang="en-GB" b="1" i="1">
                              <a:solidFill>
                                <a:schemeClr val="tx1">
                                  <a:lumMod val="85000"/>
                                </a:schemeClr>
                              </a:solidFill>
                              <a:latin typeface="Cambria Math" panose="02040503050406030204" pitchFamily="18" charset="0"/>
                            </a:rPr>
                          </m:ctrlPr>
                        </m:dPr>
                        <m:e>
                          <m:r>
                            <a:rPr lang="en-GB" b="1" i="1">
                              <a:solidFill>
                                <a:schemeClr val="tx1">
                                  <a:lumMod val="85000"/>
                                </a:schemeClr>
                              </a:solidFill>
                              <a:latin typeface="Cambria Math" panose="02040503050406030204" pitchFamily="18" charset="0"/>
                            </a:rPr>
                            <m:t>𝒙</m:t>
                          </m:r>
                          <m:r>
                            <a:rPr lang="en-GB" b="1" i="1">
                              <a:solidFill>
                                <a:schemeClr val="tx1">
                                  <a:lumMod val="85000"/>
                                </a:schemeClr>
                              </a:solidFill>
                              <a:latin typeface="Cambria Math" panose="02040503050406030204" pitchFamily="18" charset="0"/>
                            </a:rPr>
                            <m:t>,</m:t>
                          </m:r>
                          <m:r>
                            <a:rPr lang="en-GB" b="1" i="1">
                              <a:solidFill>
                                <a:schemeClr val="tx1">
                                  <a:lumMod val="85000"/>
                                </a:schemeClr>
                              </a:solidFill>
                              <a:latin typeface="Cambria Math" panose="02040503050406030204" pitchFamily="18" charset="0"/>
                            </a:rPr>
                            <m:t>𝒍</m:t>
                          </m:r>
                        </m:e>
                      </m:d>
                    </m:oMath>
                  </m:oMathPara>
                </a14:m>
                <a:endParaRPr lang="sv-SE" b="1" dirty="0">
                  <a:solidFill>
                    <a:schemeClr val="tx1">
                      <a:lumMod val="85000"/>
                    </a:schemeClr>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734371" y="5884343"/>
                <a:ext cx="4343368" cy="553998"/>
              </a:xfrm>
              <a:prstGeom prst="rect">
                <a:avLst/>
              </a:prstGeom>
              <a:blipFill rotWithShape="0">
                <a:blip r:embed="rId7"/>
                <a:stretch>
                  <a:fillRect l="-1966" t="-1099" b="-19780"/>
                </a:stretch>
              </a:blipFill>
            </p:spPr>
            <p:txBody>
              <a:bodyPr/>
              <a:lstStyle/>
              <a:p>
                <a:r>
                  <a:rPr lang="sv-SE">
                    <a:noFill/>
                  </a:rPr>
                  <a:t> </a:t>
                </a:r>
              </a:p>
            </p:txBody>
          </p:sp>
        </mc:Fallback>
      </mc:AlternateContent>
      <p:sp>
        <p:nvSpPr>
          <p:cNvPr id="53" name="Rectangle 52"/>
          <p:cNvSpPr/>
          <p:nvPr/>
        </p:nvSpPr>
        <p:spPr>
          <a:xfrm>
            <a:off x="7699972" y="4976239"/>
            <a:ext cx="955637" cy="323316"/>
          </a:xfrm>
          <a:prstGeom prst="rect">
            <a:avLst/>
          </a:prstGeom>
          <a:noFill/>
          <a:ln w="2857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ctangle 53"/>
          <p:cNvSpPr/>
          <p:nvPr/>
        </p:nvSpPr>
        <p:spPr>
          <a:xfrm>
            <a:off x="3384091" y="5890421"/>
            <a:ext cx="885470" cy="32331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ctangle 54"/>
          <p:cNvSpPr/>
          <p:nvPr/>
        </p:nvSpPr>
        <p:spPr>
          <a:xfrm>
            <a:off x="7699972" y="5878290"/>
            <a:ext cx="885470" cy="32331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7" name="Straight Connector 56"/>
          <p:cNvCxnSpPr/>
          <p:nvPr/>
        </p:nvCxnSpPr>
        <p:spPr>
          <a:xfrm flipH="1">
            <a:off x="2630772"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2886493"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138214"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389935"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641656"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893377"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145098"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4399774"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655495"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4907216"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5158937"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5410658"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5662379"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5914100"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6177301"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6433022"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6684743"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6936464"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7188185"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7439906"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7691627"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7942173" y="4262212"/>
            <a:ext cx="204694" cy="179976"/>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197894" y="3394625"/>
            <a:ext cx="1191434" cy="1047563"/>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8449615" y="3623678"/>
            <a:ext cx="930923" cy="818510"/>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8701336" y="3845869"/>
            <a:ext cx="678216" cy="596319"/>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8953057" y="4067198"/>
            <a:ext cx="426491" cy="374990"/>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9204778" y="4278126"/>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8478964" y="3150730"/>
            <a:ext cx="910067" cy="80017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8416862" y="2912295"/>
            <a:ext cx="962056" cy="845883"/>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8328640" y="2644786"/>
            <a:ext cx="1045140" cy="918935"/>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8482511" y="2362568"/>
            <a:ext cx="896407" cy="7881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8736006" y="2075439"/>
            <a:ext cx="646843" cy="568735"/>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8717962" y="1775122"/>
            <a:ext cx="670865" cy="589856"/>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8677746" y="1638604"/>
            <a:ext cx="548370" cy="482153"/>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8609655" y="1618584"/>
            <a:ext cx="293617" cy="2581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96790" y="5578571"/>
                <a:ext cx="5116401" cy="8822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tx1">
                              <a:lumMod val="85000"/>
                            </a:schemeClr>
                          </a:solidFill>
                          <a:latin typeface="Cambria Math" panose="02040503050406030204" pitchFamily="18" charset="0"/>
                          <a:ea typeface="Cambria Math" panose="02040503050406030204" pitchFamily="18" charset="0"/>
                        </a:rPr>
                        <m:t>𝑳𝒔𝒄𝒂𝒕</m:t>
                      </m:r>
                      <m:d>
                        <m:dPr>
                          <m:ctrlPr>
                            <a:rPr lang="en-GB" b="1" i="1">
                              <a:solidFill>
                                <a:schemeClr val="tx1">
                                  <a:lumMod val="85000"/>
                                </a:schemeClr>
                              </a:solidFill>
                              <a:latin typeface="Cambria Math" panose="02040503050406030204" pitchFamily="18" charset="0"/>
                              <a:ea typeface="Cambria Math" panose="02040503050406030204" pitchFamily="18" charset="0"/>
                            </a:rPr>
                          </m:ctrlPr>
                        </m:dPr>
                        <m:e>
                          <m:r>
                            <a:rPr lang="en-GB" b="1" i="1">
                              <a:solidFill>
                                <a:schemeClr val="tx1">
                                  <a:lumMod val="85000"/>
                                </a:schemeClr>
                              </a:solidFill>
                              <a:latin typeface="Cambria Math" panose="02040503050406030204" pitchFamily="18" charset="0"/>
                              <a:ea typeface="Cambria Math" panose="02040503050406030204" pitchFamily="18" charset="0"/>
                            </a:rPr>
                            <m:t>𝒙𝒕</m:t>
                          </m:r>
                          <m:r>
                            <a:rPr lang="en-GB" b="1" i="1">
                              <a:solidFill>
                                <a:schemeClr val="tx1">
                                  <a:lumMod val="85000"/>
                                </a:schemeClr>
                              </a:solidFill>
                              <a:latin typeface="Cambria Math" panose="02040503050406030204" pitchFamily="18" charset="0"/>
                              <a:ea typeface="Cambria Math" panose="02040503050406030204" pitchFamily="18" charset="0"/>
                            </a:rPr>
                            <m:t>,</m:t>
                          </m:r>
                          <m:r>
                            <a:rPr lang="en-GB" b="1" i="1">
                              <a:solidFill>
                                <a:schemeClr val="tx1">
                                  <a:lumMod val="85000"/>
                                </a:schemeClr>
                              </a:solidFill>
                              <a:latin typeface="Cambria Math" panose="02040503050406030204" pitchFamily="18" charset="0"/>
                              <a:ea typeface="Cambria Math" panose="02040503050406030204" pitchFamily="18" charset="0"/>
                            </a:rPr>
                            <m:t>𝝎</m:t>
                          </m:r>
                          <m:r>
                            <a:rPr lang="en-GB" b="1" i="1" smtClean="0">
                              <a:solidFill>
                                <a:schemeClr val="tx1">
                                  <a:lumMod val="85000"/>
                                </a:schemeClr>
                              </a:solidFill>
                              <a:latin typeface="Cambria Math" panose="02040503050406030204" pitchFamily="18" charset="0"/>
                              <a:ea typeface="Cambria Math" panose="02040503050406030204" pitchFamily="18" charset="0"/>
                            </a:rPr>
                            <m:t>𝒊</m:t>
                          </m:r>
                        </m:e>
                      </m:d>
                      <m:r>
                        <a:rPr lang="en-GB" b="1">
                          <a:solidFill>
                            <a:schemeClr val="tx1">
                              <a:lumMod val="85000"/>
                            </a:schemeClr>
                          </a:solidFill>
                          <a:latin typeface="Cambria Math" panose="02040503050406030204" pitchFamily="18" charset="0"/>
                          <a:ea typeface="Cambria Math" panose="02040503050406030204" pitchFamily="18" charset="0"/>
                        </a:rPr>
                        <m:t>=</m:t>
                      </m:r>
                      <m:r>
                        <a:rPr lang="en-GB" b="1" i="1">
                          <a:solidFill>
                            <a:schemeClr val="tx1">
                              <a:lumMod val="85000"/>
                            </a:schemeClr>
                          </a:solidFill>
                          <a:latin typeface="Cambria Math" panose="02040503050406030204" pitchFamily="18" charset="0"/>
                          <a:ea typeface="Cambria Math" panose="02040503050406030204" pitchFamily="18" charset="0"/>
                        </a:rPr>
                        <m:t>𝛒</m:t>
                      </m:r>
                      <m:r>
                        <a:rPr lang="en-GB" b="1" i="1">
                          <a:solidFill>
                            <a:schemeClr val="tx1">
                              <a:lumMod val="85000"/>
                            </a:schemeClr>
                          </a:solidFill>
                          <a:latin typeface="Cambria Math" panose="02040503050406030204" pitchFamily="18" charset="0"/>
                          <a:ea typeface="Cambria Math" panose="02040503050406030204" pitchFamily="18" charset="0"/>
                        </a:rPr>
                        <m:t> </m:t>
                      </m:r>
                      <m:nary>
                        <m:naryPr>
                          <m:chr m:val="∑"/>
                          <m:ctrlPr>
                            <a:rPr lang="en-GB" b="1" i="1">
                              <a:solidFill>
                                <a:schemeClr val="tx1">
                                  <a:lumMod val="85000"/>
                                </a:schemeClr>
                              </a:solidFill>
                              <a:latin typeface="Cambria Math" panose="02040503050406030204" pitchFamily="18" charset="0"/>
                              <a:ea typeface="Cambria Math" panose="02040503050406030204" pitchFamily="18" charset="0"/>
                            </a:rPr>
                          </m:ctrlPr>
                        </m:naryPr>
                        <m:sub>
                          <m:r>
                            <m:rPr>
                              <m:brk m:alnAt="23"/>
                            </m:rPr>
                            <a:rPr lang="en-GB" b="1" i="1">
                              <a:solidFill>
                                <a:schemeClr val="tx1">
                                  <a:lumMod val="85000"/>
                                </a:schemeClr>
                              </a:solidFill>
                              <a:latin typeface="Cambria Math" panose="02040503050406030204" pitchFamily="18" charset="0"/>
                              <a:ea typeface="Cambria Math" panose="02040503050406030204" pitchFamily="18" charset="0"/>
                            </a:rPr>
                            <m:t>𝒍</m:t>
                          </m:r>
                          <m:r>
                            <a:rPr lang="en-GB" b="1" i="1">
                              <a:solidFill>
                                <a:schemeClr val="tx1">
                                  <a:lumMod val="85000"/>
                                </a:schemeClr>
                              </a:solidFill>
                              <a:latin typeface="Cambria Math" panose="02040503050406030204" pitchFamily="18" charset="0"/>
                              <a:ea typeface="Cambria Math" panose="02040503050406030204" pitchFamily="18" charset="0"/>
                            </a:rPr>
                            <m:t>=</m:t>
                          </m:r>
                          <m:r>
                            <a:rPr lang="en-GB" b="1" i="1">
                              <a:solidFill>
                                <a:schemeClr val="tx1">
                                  <a:lumMod val="85000"/>
                                </a:schemeClr>
                              </a:solidFill>
                              <a:latin typeface="Cambria Math" panose="02040503050406030204" pitchFamily="18" charset="0"/>
                              <a:ea typeface="Cambria Math" panose="02040503050406030204" pitchFamily="18" charset="0"/>
                            </a:rPr>
                            <m:t>𝟎</m:t>
                          </m:r>
                        </m:sub>
                        <m:sup>
                          <m:r>
                            <a:rPr lang="en-GB" b="1" i="1">
                              <a:solidFill>
                                <a:schemeClr val="tx1">
                                  <a:lumMod val="85000"/>
                                </a:schemeClr>
                              </a:solidFill>
                              <a:latin typeface="Cambria Math" panose="02040503050406030204" pitchFamily="18" charset="0"/>
                              <a:ea typeface="Cambria Math" panose="02040503050406030204" pitchFamily="18" charset="0"/>
                            </a:rPr>
                            <m:t>𝒍𝒊𝒈𝒉𝒕𝒔</m:t>
                          </m:r>
                        </m:sup>
                        <m:e>
                          <m:r>
                            <a:rPr lang="en-GB" b="1" i="1">
                              <a:solidFill>
                                <a:schemeClr val="tx1">
                                  <a:lumMod val="85000"/>
                                </a:schemeClr>
                              </a:solidFill>
                              <a:latin typeface="Cambria Math" panose="02040503050406030204" pitchFamily="18" charset="0"/>
                              <a:ea typeface="Cambria Math" panose="02040503050406030204" pitchFamily="18" charset="0"/>
                            </a:rPr>
                            <m:t>𝒇</m:t>
                          </m:r>
                          <m:d>
                            <m:dPr>
                              <m:ctrlPr>
                                <a:rPr lang="en-GB" b="1" i="1">
                                  <a:solidFill>
                                    <a:schemeClr val="tx1">
                                      <a:lumMod val="85000"/>
                                    </a:schemeClr>
                                  </a:solidFill>
                                  <a:latin typeface="Cambria Math" panose="02040503050406030204" pitchFamily="18" charset="0"/>
                                  <a:ea typeface="Cambria Math" panose="02040503050406030204" pitchFamily="18" charset="0"/>
                                </a:rPr>
                              </m:ctrlPr>
                            </m:dPr>
                            <m:e>
                              <m:r>
                                <a:rPr lang="en-GB" b="1" i="1">
                                  <a:solidFill>
                                    <a:schemeClr val="tx1">
                                      <a:lumMod val="85000"/>
                                    </a:schemeClr>
                                  </a:solidFill>
                                  <a:latin typeface="Cambria Math" panose="02040503050406030204" pitchFamily="18" charset="0"/>
                                  <a:ea typeface="Cambria Math" panose="02040503050406030204" pitchFamily="18" charset="0"/>
                                </a:rPr>
                                <m:t>𝒗</m:t>
                              </m:r>
                              <m:r>
                                <a:rPr lang="en-GB" b="1" i="1">
                                  <a:solidFill>
                                    <a:schemeClr val="tx1">
                                      <a:lumMod val="85000"/>
                                    </a:schemeClr>
                                  </a:solidFill>
                                  <a:latin typeface="Cambria Math" panose="02040503050406030204" pitchFamily="18" charset="0"/>
                                  <a:ea typeface="Cambria Math" panose="02040503050406030204" pitchFamily="18" charset="0"/>
                                </a:rPr>
                                <m:t>,</m:t>
                              </m:r>
                              <m:r>
                                <a:rPr lang="en-GB" b="1" i="1">
                                  <a:solidFill>
                                    <a:schemeClr val="tx1">
                                      <a:lumMod val="85000"/>
                                    </a:schemeClr>
                                  </a:solidFill>
                                  <a:latin typeface="Cambria Math" panose="02040503050406030204" pitchFamily="18" charset="0"/>
                                  <a:ea typeface="Cambria Math" panose="02040503050406030204" pitchFamily="18" charset="0"/>
                                </a:rPr>
                                <m:t>𝒍</m:t>
                              </m:r>
                            </m:e>
                          </m:d>
                          <m:r>
                            <a:rPr lang="en-GB" b="1" i="1">
                              <a:solidFill>
                                <a:schemeClr val="tx1">
                                  <a:lumMod val="85000"/>
                                </a:schemeClr>
                              </a:solidFill>
                              <a:latin typeface="Cambria Math" panose="02040503050406030204" pitchFamily="18" charset="0"/>
                              <a:ea typeface="Cambria Math" panose="02040503050406030204" pitchFamily="18" charset="0"/>
                            </a:rPr>
                            <m:t> </m:t>
                          </m:r>
                          <m:r>
                            <a:rPr lang="en-GB" b="1" i="1">
                              <a:solidFill>
                                <a:schemeClr val="tx1">
                                  <a:lumMod val="85000"/>
                                </a:schemeClr>
                              </a:solidFill>
                              <a:latin typeface="Cambria Math" panose="02040503050406030204" pitchFamily="18" charset="0"/>
                              <a:ea typeface="Cambria Math" panose="02040503050406030204" pitchFamily="18" charset="0"/>
                            </a:rPr>
                            <m:t>𝑽𝒊𝒔</m:t>
                          </m:r>
                          <m:d>
                            <m:dPr>
                              <m:ctrlPr>
                                <a:rPr lang="en-GB" b="1" i="1">
                                  <a:solidFill>
                                    <a:schemeClr val="tx1">
                                      <a:lumMod val="85000"/>
                                    </a:schemeClr>
                                  </a:solidFill>
                                  <a:latin typeface="Cambria Math" panose="02040503050406030204" pitchFamily="18" charset="0"/>
                                  <a:ea typeface="Cambria Math" panose="02040503050406030204" pitchFamily="18" charset="0"/>
                                </a:rPr>
                              </m:ctrlPr>
                            </m:dPr>
                            <m:e>
                              <m:r>
                                <a:rPr lang="en-GB" b="1" i="1">
                                  <a:solidFill>
                                    <a:schemeClr val="tx1">
                                      <a:lumMod val="85000"/>
                                    </a:schemeClr>
                                  </a:solidFill>
                                  <a:latin typeface="Cambria Math" panose="02040503050406030204" pitchFamily="18" charset="0"/>
                                  <a:ea typeface="Cambria Math" panose="02040503050406030204" pitchFamily="18" charset="0"/>
                                </a:rPr>
                                <m:t>𝒙</m:t>
                              </m:r>
                              <m:r>
                                <a:rPr lang="en-GB" b="1" i="1">
                                  <a:solidFill>
                                    <a:schemeClr val="tx1">
                                      <a:lumMod val="85000"/>
                                    </a:schemeClr>
                                  </a:solidFill>
                                  <a:latin typeface="Cambria Math" panose="02040503050406030204" pitchFamily="18" charset="0"/>
                                  <a:ea typeface="Cambria Math" panose="02040503050406030204" pitchFamily="18" charset="0"/>
                                </a:rPr>
                                <m:t>,</m:t>
                              </m:r>
                              <m:r>
                                <a:rPr lang="en-GB" b="1" i="1">
                                  <a:solidFill>
                                    <a:schemeClr val="tx1">
                                      <a:lumMod val="85000"/>
                                    </a:schemeClr>
                                  </a:solidFill>
                                  <a:latin typeface="Cambria Math" panose="02040503050406030204" pitchFamily="18" charset="0"/>
                                  <a:ea typeface="Cambria Math" panose="02040503050406030204" pitchFamily="18" charset="0"/>
                                </a:rPr>
                                <m:t>𝒍</m:t>
                              </m:r>
                            </m:e>
                          </m:d>
                          <m:r>
                            <a:rPr lang="en-GB" b="1" i="1">
                              <a:solidFill>
                                <a:schemeClr val="tx1">
                                  <a:lumMod val="85000"/>
                                </a:schemeClr>
                              </a:solidFill>
                              <a:latin typeface="Cambria Math" panose="02040503050406030204" pitchFamily="18" charset="0"/>
                              <a:ea typeface="Cambria Math" panose="02040503050406030204" pitchFamily="18" charset="0"/>
                            </a:rPr>
                            <m:t> </m:t>
                          </m:r>
                          <m:r>
                            <a:rPr lang="en-GB" b="1" i="1">
                              <a:solidFill>
                                <a:schemeClr val="tx1">
                                  <a:lumMod val="85000"/>
                                </a:schemeClr>
                              </a:solidFill>
                              <a:latin typeface="Cambria Math" panose="02040503050406030204" pitchFamily="18" charset="0"/>
                              <a:ea typeface="Cambria Math" panose="02040503050406030204" pitchFamily="18" charset="0"/>
                            </a:rPr>
                            <m:t>𝑳𝒊</m:t>
                          </m:r>
                          <m:r>
                            <a:rPr lang="en-GB" b="1" i="1">
                              <a:solidFill>
                                <a:schemeClr val="tx1">
                                  <a:lumMod val="85000"/>
                                </a:schemeClr>
                              </a:solidFill>
                              <a:latin typeface="Cambria Math" panose="02040503050406030204" pitchFamily="18" charset="0"/>
                              <a:ea typeface="Cambria Math" panose="02040503050406030204" pitchFamily="18" charset="0"/>
                            </a:rPr>
                            <m:t>(</m:t>
                          </m:r>
                          <m:r>
                            <a:rPr lang="en-GB" b="1" i="1">
                              <a:solidFill>
                                <a:schemeClr val="tx1">
                                  <a:lumMod val="85000"/>
                                </a:schemeClr>
                              </a:solidFill>
                              <a:latin typeface="Cambria Math" panose="02040503050406030204" pitchFamily="18" charset="0"/>
                              <a:ea typeface="Cambria Math" panose="02040503050406030204" pitchFamily="18" charset="0"/>
                            </a:rPr>
                            <m:t>𝒙</m:t>
                          </m:r>
                          <m:r>
                            <a:rPr lang="en-GB" b="1" i="1">
                              <a:solidFill>
                                <a:schemeClr val="tx1">
                                  <a:lumMod val="85000"/>
                                </a:schemeClr>
                              </a:solidFill>
                              <a:latin typeface="Cambria Math" panose="02040503050406030204" pitchFamily="18" charset="0"/>
                              <a:ea typeface="Cambria Math" panose="02040503050406030204" pitchFamily="18" charset="0"/>
                            </a:rPr>
                            <m:t>,</m:t>
                          </m:r>
                          <m:r>
                            <a:rPr lang="en-GB" b="1" i="1">
                              <a:solidFill>
                                <a:schemeClr val="tx1">
                                  <a:lumMod val="85000"/>
                                </a:schemeClr>
                              </a:solidFill>
                              <a:latin typeface="Cambria Math" panose="02040503050406030204" pitchFamily="18" charset="0"/>
                              <a:ea typeface="Cambria Math" panose="02040503050406030204" pitchFamily="18" charset="0"/>
                            </a:rPr>
                            <m:t>𝒍</m:t>
                          </m:r>
                          <m:r>
                            <a:rPr lang="en-GB" b="1" i="1">
                              <a:solidFill>
                                <a:schemeClr val="tx1">
                                  <a:lumMod val="85000"/>
                                </a:schemeClr>
                              </a:solidFill>
                              <a:latin typeface="Cambria Math" panose="02040503050406030204" pitchFamily="18" charset="0"/>
                              <a:ea typeface="Cambria Math" panose="02040503050406030204" pitchFamily="18" charset="0"/>
                            </a:rPr>
                            <m:t>)</m:t>
                          </m:r>
                        </m:e>
                      </m:nary>
                    </m:oMath>
                  </m:oMathPara>
                </a14:m>
                <a:endParaRPr lang="sv-SE" dirty="0"/>
              </a:p>
            </p:txBody>
          </p:sp>
        </mc:Choice>
        <mc:Fallback xmlns="">
          <p:sp>
            <p:nvSpPr>
              <p:cNvPr id="109" name="TextBox 108"/>
              <p:cNvSpPr txBox="1">
                <a:spLocks noRot="1" noChangeAspect="1" noMove="1" noResize="1" noEditPoints="1" noAdjustHandles="1" noChangeArrowheads="1" noChangeShapeType="1" noTextEdit="1"/>
              </p:cNvSpPr>
              <p:nvPr/>
            </p:nvSpPr>
            <p:spPr>
              <a:xfrm>
                <a:off x="96790" y="5578571"/>
                <a:ext cx="5116401" cy="882229"/>
              </a:xfrm>
              <a:prstGeom prst="rect">
                <a:avLst/>
              </a:prstGeom>
              <a:blipFill rotWithShape="0">
                <a:blip r:embed="rId8"/>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353084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childTnLst>
                          </p:cTn>
                        </p:par>
                        <p:par>
                          <p:cTn id="38" fill="hold">
                            <p:stCondLst>
                              <p:cond delay="1000"/>
                            </p:stCondLst>
                            <p:childTnLst>
                              <p:par>
                                <p:cTn id="39" presetID="22" presetClass="entr" presetSubtype="2"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right)">
                                      <p:cBhvr>
                                        <p:cTn id="41" dur="500"/>
                                        <p:tgtEl>
                                          <p:spTgt spid="15"/>
                                        </p:tgtEl>
                                      </p:cBhvr>
                                    </p:animEffect>
                                  </p:childTnLst>
                                </p:cTn>
                              </p:par>
                            </p:childTnLst>
                          </p:cTn>
                        </p:par>
                        <p:par>
                          <p:cTn id="42" fill="hold">
                            <p:stCondLst>
                              <p:cond delay="1500"/>
                            </p:stCondLst>
                            <p:childTnLst>
                              <p:par>
                                <p:cTn id="43" presetID="22" presetClass="entr" presetSubtype="2"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right)">
                                      <p:cBhvr>
                                        <p:cTn id="45" dur="500"/>
                                        <p:tgtEl>
                                          <p:spTgt spid="16"/>
                                        </p:tgtEl>
                                      </p:cBhvr>
                                    </p:animEffect>
                                  </p:childTnLst>
                                </p:cTn>
                              </p:par>
                            </p:childTnLst>
                          </p:cTn>
                        </p:par>
                        <p:par>
                          <p:cTn id="46" fill="hold">
                            <p:stCondLst>
                              <p:cond delay="2000"/>
                            </p:stCondLst>
                            <p:childTnLst>
                              <p:par>
                                <p:cTn id="47" presetID="22" presetClass="entr" presetSubtype="2"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right)">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left)">
                                      <p:cBhvr>
                                        <p:cTn id="83" dur="500"/>
                                        <p:tgtEl>
                                          <p:spTgt spid="22"/>
                                        </p:tgtEl>
                                      </p:cBhvr>
                                    </p:animEffect>
                                  </p:childTnLst>
                                </p:cTn>
                              </p:par>
                            </p:childTnLst>
                          </p:cTn>
                        </p:par>
                        <p:par>
                          <p:cTn id="84" fill="hold">
                            <p:stCondLst>
                              <p:cond delay="1000"/>
                            </p:stCondLst>
                            <p:childTnLst>
                              <p:par>
                                <p:cTn id="85" presetID="22" presetClass="entr" presetSubtype="8" fill="hold"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left)">
                                      <p:cBhvr>
                                        <p:cTn id="87" dur="500"/>
                                        <p:tgtEl>
                                          <p:spTgt spid="23"/>
                                        </p:tgtEl>
                                      </p:cBhvr>
                                    </p:animEffect>
                                  </p:childTnLst>
                                </p:cTn>
                              </p:par>
                            </p:childTnLst>
                          </p:cTn>
                        </p:par>
                        <p:par>
                          <p:cTn id="88" fill="hold">
                            <p:stCondLst>
                              <p:cond delay="1500"/>
                            </p:stCondLst>
                            <p:childTnLst>
                              <p:par>
                                <p:cTn id="89" presetID="22" presetClass="entr" presetSubtype="2" fill="hold"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right)">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500"/>
                                        <p:tgtEl>
                                          <p:spTgt spid="29"/>
                                        </p:tgtEl>
                                      </p:cBhvr>
                                    </p:animEffect>
                                  </p:childTnLst>
                                </p:cTn>
                              </p:par>
                            </p:childTnLst>
                          </p:cTn>
                        </p:par>
                        <p:par>
                          <p:cTn id="106" fill="hold">
                            <p:stCondLst>
                              <p:cond delay="1000"/>
                            </p:stCondLst>
                            <p:childTnLst>
                              <p:par>
                                <p:cTn id="107" presetID="10" presetClass="entr" presetSubtype="0" fill="hold" grpId="0" nodeType="after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500"/>
                                        <p:tgtEl>
                                          <p:spTgt spid="30"/>
                                        </p:tgtEl>
                                      </p:cBhvr>
                                    </p:animEffect>
                                  </p:childTnLst>
                                </p:cTn>
                              </p:par>
                            </p:childTnLst>
                          </p:cTn>
                        </p:par>
                        <p:par>
                          <p:cTn id="110" fill="hold">
                            <p:stCondLst>
                              <p:cond delay="1500"/>
                            </p:stCondLst>
                            <p:childTnLst>
                              <p:par>
                                <p:cTn id="111" presetID="10" presetClass="entr" presetSubtype="0" fill="hold" grpId="0" nodeType="after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fade">
                                      <p:cBhvr>
                                        <p:cTn id="113" dur="500"/>
                                        <p:tgtEl>
                                          <p:spTgt spid="31"/>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P spid="13" grpId="0" animBg="1"/>
      <p:bldP spid="18" grpId="0" animBg="1"/>
      <p:bldP spid="19" grpId="0" animBg="1"/>
      <p:bldP spid="20" grpId="0" animBg="1"/>
      <p:bldP spid="21" grpId="0" animBg="1"/>
      <p:bldP spid="25" grpId="0" animBg="1"/>
      <p:bldP spid="26" grpId="0" animBg="1"/>
      <p:bldP spid="27" grpId="0" animBg="1"/>
      <p:bldP spid="28" grpId="0" animBg="1"/>
      <p:bldP spid="29" grpId="0" animBg="1"/>
      <p:bldP spid="30" grpId="0" animBg="1"/>
      <p:bldP spid="31" grpId="0" animBg="1"/>
      <p:bldP spid="32" grpId="0" animBg="1"/>
      <p:bldP spid="53" grpId="0" animBg="1"/>
      <p:bldP spid="54"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b="1" dirty="0"/>
              <a:t>Our approach: </a:t>
            </a:r>
            <a:r>
              <a:rPr lang="en-GB" dirty="0">
                <a:solidFill>
                  <a:schemeClr val="accent6"/>
                </a:solidFill>
              </a:rPr>
              <a:t>clip space volumes</a:t>
            </a:r>
            <a:endParaRPr lang="sv-SE" dirty="0">
              <a:solidFill>
                <a:schemeClr val="accent6"/>
              </a:solidFill>
            </a:endParaRPr>
          </a:p>
        </p:txBody>
      </p:sp>
      <p:sp>
        <p:nvSpPr>
          <p:cNvPr id="3" name="Content Placeholder 2"/>
          <p:cNvSpPr>
            <a:spLocks noGrp="1"/>
          </p:cNvSpPr>
          <p:nvPr>
            <p:ph idx="1"/>
          </p:nvPr>
        </p:nvSpPr>
        <p:spPr>
          <a:xfrm>
            <a:off x="1000345" y="1716512"/>
            <a:ext cx="8946541" cy="4195481"/>
          </a:xfrm>
        </p:spPr>
        <p:txBody>
          <a:bodyPr>
            <a:normAutofit fontScale="92500" lnSpcReduction="20000"/>
          </a:bodyPr>
          <a:lstStyle/>
          <a:p>
            <a:r>
              <a:rPr lang="en-GB" dirty="0">
                <a:solidFill>
                  <a:schemeClr val="accent6"/>
                </a:solidFill>
              </a:rPr>
              <a:t>Frustum aligned </a:t>
            </a:r>
            <a:r>
              <a:rPr lang="en-GB" dirty="0"/>
              <a:t>3D textures  [</a:t>
            </a:r>
            <a:r>
              <a:rPr lang="en-GB" dirty="0">
                <a:solidFill>
                  <a:schemeClr val="tx1">
                    <a:lumMod val="65000"/>
                  </a:schemeClr>
                </a:solidFill>
              </a:rPr>
              <a:t>Wronski14</a:t>
            </a:r>
            <a:r>
              <a:rPr lang="en-GB" dirty="0"/>
              <a:t>]</a:t>
            </a:r>
          </a:p>
          <a:p>
            <a:pPr lvl="1"/>
            <a:r>
              <a:rPr lang="en-GB" dirty="0"/>
              <a:t>Frustum voxel in world space =&gt; </a:t>
            </a:r>
            <a:r>
              <a:rPr lang="en-GB" i="1" dirty="0"/>
              <a:t>Froxel</a:t>
            </a:r>
            <a:r>
              <a:rPr lang="en-GB" dirty="0"/>
              <a:t> </a:t>
            </a:r>
            <a:r>
              <a:rPr lang="en-GB" dirty="0">
                <a:sym typeface="Wingdings" panose="05000000000000000000" pitchFamily="2" charset="2"/>
              </a:rPr>
              <a:t></a:t>
            </a:r>
            <a:endParaRPr lang="en-GB" dirty="0"/>
          </a:p>
          <a:p>
            <a:endParaRPr lang="en-GB" dirty="0"/>
          </a:p>
          <a:p>
            <a:r>
              <a:rPr lang="en-GB" dirty="0"/>
              <a:t>Note: Frostbite is a </a:t>
            </a:r>
            <a:r>
              <a:rPr lang="en-GB" dirty="0">
                <a:solidFill>
                  <a:schemeClr val="accent6"/>
                </a:solidFill>
              </a:rPr>
              <a:t>tiled-based deferred </a:t>
            </a:r>
            <a:r>
              <a:rPr lang="en-GB" dirty="0"/>
              <a:t>lighting</a:t>
            </a:r>
          </a:p>
          <a:p>
            <a:pPr lvl="1"/>
            <a:r>
              <a:rPr lang="en-GB" dirty="0"/>
              <a:t>16x16 tiles with culled light lists</a:t>
            </a:r>
          </a:p>
          <a:p>
            <a:pPr lvl="1"/>
            <a:endParaRPr lang="en-GB" dirty="0"/>
          </a:p>
          <a:p>
            <a:r>
              <a:rPr lang="en-GB" dirty="0">
                <a:solidFill>
                  <a:schemeClr val="accent6"/>
                </a:solidFill>
              </a:rPr>
              <a:t>Align volume tiles on light tiles</a:t>
            </a:r>
            <a:endParaRPr lang="en-GB" dirty="0"/>
          </a:p>
          <a:p>
            <a:pPr lvl="1"/>
            <a:r>
              <a:rPr lang="en-GB" dirty="0"/>
              <a:t>Reuse per tile culled light list</a:t>
            </a:r>
          </a:p>
          <a:p>
            <a:pPr lvl="1"/>
            <a:r>
              <a:rPr lang="en-GB" dirty="0"/>
              <a:t>Volume tiles can be smaller (8x8, 4x4, </a:t>
            </a:r>
            <a:r>
              <a:rPr lang="en-GB" i="1" dirty="0"/>
              <a:t>etc.</a:t>
            </a:r>
            <a:r>
              <a:rPr lang="en-GB" dirty="0"/>
              <a:t>)</a:t>
            </a:r>
          </a:p>
          <a:p>
            <a:pPr lvl="1"/>
            <a:r>
              <a:rPr lang="en-GB" dirty="0"/>
              <a:t>Careful </a:t>
            </a:r>
            <a:r>
              <a:rPr lang="en-GB" i="1" dirty="0"/>
              <a:t>correction</a:t>
            </a:r>
            <a:r>
              <a:rPr lang="en-GB" dirty="0"/>
              <a:t> for resolution integer division</a:t>
            </a:r>
          </a:p>
          <a:p>
            <a:pPr lvl="1"/>
            <a:endParaRPr lang="en-GB" dirty="0"/>
          </a:p>
          <a:p>
            <a:r>
              <a:rPr lang="en-GB" dirty="0">
                <a:solidFill>
                  <a:schemeClr val="accent6"/>
                </a:solidFill>
              </a:rPr>
              <a:t>Default: </a:t>
            </a:r>
            <a:r>
              <a:rPr lang="en-GB" dirty="0"/>
              <a:t>8x8 volume </a:t>
            </a:r>
            <a:r>
              <a:rPr lang="en-GB" sz="2100" dirty="0"/>
              <a:t>tiles, 64 Depth </a:t>
            </a:r>
            <a:r>
              <a:rPr lang="en-GB" dirty="0"/>
              <a:t>slices</a:t>
            </a:r>
          </a:p>
        </p:txBody>
      </p:sp>
      <p:sp>
        <p:nvSpPr>
          <p:cNvPr id="4" name="Cube 3"/>
          <p:cNvSpPr/>
          <p:nvPr/>
        </p:nvSpPr>
        <p:spPr>
          <a:xfrm>
            <a:off x="8207639" y="1535755"/>
            <a:ext cx="3751868" cy="3129698"/>
          </a:xfrm>
          <a:prstGeom prst="cube">
            <a:avLst>
              <a:gd name="adj" fmla="val 503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 name="Straight Arrow Connector 5"/>
          <p:cNvCxnSpPr/>
          <p:nvPr/>
        </p:nvCxnSpPr>
        <p:spPr>
          <a:xfrm flipV="1">
            <a:off x="8129082" y="1516900"/>
            <a:ext cx="1593130" cy="1583704"/>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129082" y="3119460"/>
            <a:ext cx="0" cy="1564848"/>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185643" y="4719102"/>
            <a:ext cx="2187019"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96300" y="4734107"/>
            <a:ext cx="1165704" cy="369332"/>
          </a:xfrm>
          <a:prstGeom prst="rect">
            <a:avLst/>
          </a:prstGeom>
          <a:noFill/>
        </p:spPr>
        <p:txBody>
          <a:bodyPr wrap="none" rtlCol="0">
            <a:spAutoFit/>
          </a:bodyPr>
          <a:lstStyle/>
          <a:p>
            <a:r>
              <a:rPr lang="en-GB" dirty="0"/>
              <a:t>Screen X</a:t>
            </a:r>
            <a:endParaRPr lang="sv-SE" dirty="0"/>
          </a:p>
        </p:txBody>
      </p:sp>
      <p:sp>
        <p:nvSpPr>
          <p:cNvPr id="16" name="TextBox 15"/>
          <p:cNvSpPr txBox="1"/>
          <p:nvPr/>
        </p:nvSpPr>
        <p:spPr>
          <a:xfrm rot="16200000">
            <a:off x="7406399" y="3854518"/>
            <a:ext cx="1160895" cy="369332"/>
          </a:xfrm>
          <a:prstGeom prst="rect">
            <a:avLst/>
          </a:prstGeom>
          <a:noFill/>
        </p:spPr>
        <p:txBody>
          <a:bodyPr wrap="none" rtlCol="0">
            <a:spAutoFit/>
          </a:bodyPr>
          <a:lstStyle/>
          <a:p>
            <a:r>
              <a:rPr lang="en-GB" dirty="0"/>
              <a:t>Screen Y</a:t>
            </a:r>
            <a:endParaRPr lang="sv-SE" dirty="0"/>
          </a:p>
        </p:txBody>
      </p:sp>
      <p:sp>
        <p:nvSpPr>
          <p:cNvPr id="17" name="TextBox 16"/>
          <p:cNvSpPr txBox="1"/>
          <p:nvPr/>
        </p:nvSpPr>
        <p:spPr>
          <a:xfrm rot="18790536">
            <a:off x="8400407" y="2026374"/>
            <a:ext cx="883575" cy="369332"/>
          </a:xfrm>
          <a:prstGeom prst="rect">
            <a:avLst/>
          </a:prstGeom>
          <a:noFill/>
        </p:spPr>
        <p:txBody>
          <a:bodyPr wrap="none" rtlCol="0">
            <a:spAutoFit/>
          </a:bodyPr>
          <a:lstStyle/>
          <a:p>
            <a:r>
              <a:rPr lang="en-GB" dirty="0"/>
              <a:t>Depth</a:t>
            </a:r>
            <a:endParaRPr lang="sv-SE" dirty="0"/>
          </a:p>
        </p:txBody>
      </p:sp>
      <p:grpSp>
        <p:nvGrpSpPr>
          <p:cNvPr id="52" name="Group 51"/>
          <p:cNvGrpSpPr/>
          <p:nvPr/>
        </p:nvGrpSpPr>
        <p:grpSpPr>
          <a:xfrm>
            <a:off x="8165209" y="3119460"/>
            <a:ext cx="2207453" cy="1517716"/>
            <a:chOff x="8303434" y="2736688"/>
            <a:chExt cx="2207453" cy="1517716"/>
          </a:xfrm>
        </p:grpSpPr>
        <p:cxnSp>
          <p:nvCxnSpPr>
            <p:cNvPr id="19" name="Straight Connector 18"/>
            <p:cNvCxnSpPr/>
            <p:nvPr/>
          </p:nvCxnSpPr>
          <p:spPr>
            <a:xfrm>
              <a:off x="8543462" y="2736688"/>
              <a:ext cx="0" cy="15177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761850" y="2736688"/>
              <a:ext cx="0" cy="15177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988093" y="2736688"/>
              <a:ext cx="0" cy="15177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206481" y="2736688"/>
              <a:ext cx="0" cy="15177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423297" y="2736688"/>
              <a:ext cx="0" cy="15177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641685" y="2736688"/>
              <a:ext cx="0" cy="15177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867928" y="2736688"/>
              <a:ext cx="0" cy="15177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0086316" y="2736688"/>
              <a:ext cx="0" cy="15177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292499" y="2736688"/>
              <a:ext cx="0" cy="15177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8345864" y="2945571"/>
              <a:ext cx="2165023" cy="38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345864" y="3177162"/>
              <a:ext cx="2165023" cy="38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345864" y="3432118"/>
              <a:ext cx="2165023" cy="38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345864" y="3669828"/>
              <a:ext cx="2165023" cy="38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3434" y="3900878"/>
              <a:ext cx="2207453"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334865" y="4096696"/>
              <a:ext cx="2165023" cy="38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423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Our approach: </a:t>
            </a:r>
            <a:r>
              <a:rPr lang="en-GB" dirty="0">
                <a:solidFill>
                  <a:schemeClr val="accent6"/>
                </a:solidFill>
              </a:rPr>
              <a:t>data flow</a:t>
            </a:r>
            <a:endParaRPr lang="sv-SE" dirty="0">
              <a:solidFill>
                <a:schemeClr val="accent6"/>
              </a:solidFill>
            </a:endParaRPr>
          </a:p>
        </p:txBody>
      </p:sp>
      <p:grpSp>
        <p:nvGrpSpPr>
          <p:cNvPr id="19" name="Group 18"/>
          <p:cNvGrpSpPr/>
          <p:nvPr/>
        </p:nvGrpSpPr>
        <p:grpSpPr>
          <a:xfrm>
            <a:off x="1544484" y="3462168"/>
            <a:ext cx="2209043" cy="2038512"/>
            <a:chOff x="5097104" y="2669975"/>
            <a:chExt cx="2055134" cy="1720955"/>
          </a:xfrm>
          <a:solidFill>
            <a:schemeClr val="accent2">
              <a:alpha val="25098"/>
            </a:schemeClr>
          </a:solidFill>
        </p:grpSpPr>
        <p:sp>
          <p:nvSpPr>
            <p:cNvPr id="12" name="Trapezoid 11"/>
            <p:cNvSpPr/>
            <p:nvPr/>
          </p:nvSpPr>
          <p:spPr>
            <a:xfrm rot="16200000">
              <a:off x="5287983" y="2526676"/>
              <a:ext cx="1720955" cy="2007554"/>
            </a:xfrm>
            <a:prstGeom prst="trapezoid">
              <a:avLst>
                <a:gd name="adj" fmla="val 43655"/>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Trapezoid 15"/>
            <p:cNvSpPr/>
            <p:nvPr/>
          </p:nvSpPr>
          <p:spPr>
            <a:xfrm rot="16200000">
              <a:off x="5359630" y="2544579"/>
              <a:ext cx="1446698" cy="1971747"/>
            </a:xfrm>
            <a:prstGeom prst="trapezoid">
              <a:avLst>
                <a:gd name="adj" fmla="val 43655"/>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Trapezoid 6"/>
            <p:cNvSpPr/>
            <p:nvPr/>
          </p:nvSpPr>
          <p:spPr>
            <a:xfrm rot="5400000" flipV="1">
              <a:off x="5009575" y="3507280"/>
              <a:ext cx="222496" cy="47437"/>
            </a:xfrm>
            <a:prstGeom prst="trapezoid">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Trapezoid 17"/>
            <p:cNvSpPr/>
            <p:nvPr/>
          </p:nvSpPr>
          <p:spPr>
            <a:xfrm rot="5400000" flipV="1">
              <a:off x="6250067" y="3488760"/>
              <a:ext cx="1720955" cy="83386"/>
            </a:xfrm>
            <a:prstGeom prst="trapezoid">
              <a:avLst>
                <a:gd name="adj" fmla="val 173089"/>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1" name="Group 20"/>
          <p:cNvGrpSpPr/>
          <p:nvPr/>
        </p:nvGrpSpPr>
        <p:grpSpPr>
          <a:xfrm>
            <a:off x="5402073" y="3446743"/>
            <a:ext cx="2209043" cy="2038512"/>
            <a:chOff x="5097104" y="2669975"/>
            <a:chExt cx="2055134" cy="1720955"/>
          </a:xfrm>
          <a:solidFill>
            <a:srgbClr val="00B0F0">
              <a:alpha val="25098"/>
            </a:srgbClr>
          </a:solidFill>
        </p:grpSpPr>
        <p:sp>
          <p:nvSpPr>
            <p:cNvPr id="22" name="Trapezoid 21"/>
            <p:cNvSpPr/>
            <p:nvPr/>
          </p:nvSpPr>
          <p:spPr>
            <a:xfrm rot="16200000">
              <a:off x="5287983" y="2526676"/>
              <a:ext cx="1720955" cy="2007554"/>
            </a:xfrm>
            <a:prstGeom prst="trapezoid">
              <a:avLst>
                <a:gd name="adj" fmla="val 43655"/>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Trapezoid 22"/>
            <p:cNvSpPr/>
            <p:nvPr/>
          </p:nvSpPr>
          <p:spPr>
            <a:xfrm rot="16200000">
              <a:off x="5359630" y="2544579"/>
              <a:ext cx="1446698" cy="1971747"/>
            </a:xfrm>
            <a:prstGeom prst="trapezoid">
              <a:avLst>
                <a:gd name="adj" fmla="val 43655"/>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Trapezoid 23"/>
            <p:cNvSpPr/>
            <p:nvPr/>
          </p:nvSpPr>
          <p:spPr>
            <a:xfrm rot="5400000" flipV="1">
              <a:off x="5009575" y="3507280"/>
              <a:ext cx="222496" cy="47437"/>
            </a:xfrm>
            <a:prstGeom prst="trapezoid">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Trapezoid 24"/>
            <p:cNvSpPr/>
            <p:nvPr/>
          </p:nvSpPr>
          <p:spPr>
            <a:xfrm rot="5400000" flipV="1">
              <a:off x="6250067" y="3488760"/>
              <a:ext cx="1720955" cy="83386"/>
            </a:xfrm>
            <a:prstGeom prst="trapezoid">
              <a:avLst>
                <a:gd name="adj" fmla="val 173089"/>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6" name="Group 25"/>
          <p:cNvGrpSpPr/>
          <p:nvPr/>
        </p:nvGrpSpPr>
        <p:grpSpPr>
          <a:xfrm>
            <a:off x="9265462" y="3485771"/>
            <a:ext cx="2209043" cy="2038512"/>
            <a:chOff x="5097104" y="2669975"/>
            <a:chExt cx="2055134" cy="1720955"/>
          </a:xfrm>
          <a:solidFill>
            <a:schemeClr val="accent3">
              <a:alpha val="25098"/>
            </a:schemeClr>
          </a:solidFill>
        </p:grpSpPr>
        <p:sp>
          <p:nvSpPr>
            <p:cNvPr id="27" name="Trapezoid 26"/>
            <p:cNvSpPr/>
            <p:nvPr/>
          </p:nvSpPr>
          <p:spPr>
            <a:xfrm rot="16200000">
              <a:off x="5287983" y="2526676"/>
              <a:ext cx="1720955" cy="2007554"/>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rapezoid 27"/>
            <p:cNvSpPr/>
            <p:nvPr/>
          </p:nvSpPr>
          <p:spPr>
            <a:xfrm rot="16200000">
              <a:off x="5359630" y="2544579"/>
              <a:ext cx="1446698" cy="1971747"/>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Trapezoid 28"/>
            <p:cNvSpPr/>
            <p:nvPr/>
          </p:nvSpPr>
          <p:spPr>
            <a:xfrm rot="5400000" flipV="1">
              <a:off x="5009575" y="3507280"/>
              <a:ext cx="222496" cy="47437"/>
            </a:xfrm>
            <a:prstGeom prst="trapezoid">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Trapezoid 29"/>
            <p:cNvSpPr/>
            <p:nvPr/>
          </p:nvSpPr>
          <p:spPr>
            <a:xfrm rot="5400000" flipV="1">
              <a:off x="6250067" y="3488760"/>
              <a:ext cx="1720955" cy="83386"/>
            </a:xfrm>
            <a:prstGeom prst="trapezoid">
              <a:avLst>
                <a:gd name="adj" fmla="val 173089"/>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0" name="TextBox 19"/>
          <p:cNvSpPr txBox="1"/>
          <p:nvPr/>
        </p:nvSpPr>
        <p:spPr>
          <a:xfrm>
            <a:off x="1543296" y="5500393"/>
            <a:ext cx="2803973" cy="400110"/>
          </a:xfrm>
          <a:prstGeom prst="rect">
            <a:avLst/>
          </a:prstGeom>
          <a:noFill/>
        </p:spPr>
        <p:txBody>
          <a:bodyPr wrap="none" rtlCol="0">
            <a:spAutoFit/>
          </a:bodyPr>
          <a:lstStyle/>
          <a:p>
            <a:r>
              <a:rPr lang="en-GB" sz="2000" b="1" dirty="0">
                <a:solidFill>
                  <a:schemeClr val="accent2"/>
                </a:solidFill>
              </a:rPr>
              <a:t>1. Material properties</a:t>
            </a:r>
            <a:endParaRPr lang="sv-SE" sz="2000" b="1" dirty="0">
              <a:solidFill>
                <a:schemeClr val="accent2"/>
              </a:solidFill>
            </a:endParaRPr>
          </a:p>
        </p:txBody>
      </p:sp>
      <p:sp>
        <p:nvSpPr>
          <p:cNvPr id="32" name="TextBox 31"/>
          <p:cNvSpPr txBox="1"/>
          <p:nvPr/>
        </p:nvSpPr>
        <p:spPr>
          <a:xfrm>
            <a:off x="5216828" y="5522971"/>
            <a:ext cx="3179075" cy="400110"/>
          </a:xfrm>
          <a:prstGeom prst="rect">
            <a:avLst/>
          </a:prstGeom>
          <a:noFill/>
        </p:spPr>
        <p:txBody>
          <a:bodyPr wrap="none" rtlCol="0">
            <a:spAutoFit/>
          </a:bodyPr>
          <a:lstStyle/>
          <a:p>
            <a:r>
              <a:rPr lang="en-GB" sz="2000" b="1" dirty="0">
                <a:solidFill>
                  <a:srgbClr val="00B0F0"/>
                </a:solidFill>
              </a:rPr>
              <a:t>2. Froxel Light Scattering</a:t>
            </a:r>
            <a:endParaRPr lang="sv-SE" sz="2000" b="1" dirty="0">
              <a:solidFill>
                <a:srgbClr val="00B0F0"/>
              </a:solidFill>
            </a:endParaRPr>
          </a:p>
        </p:txBody>
      </p:sp>
      <p:sp>
        <p:nvSpPr>
          <p:cNvPr id="33" name="TextBox 32"/>
          <p:cNvSpPr txBox="1"/>
          <p:nvPr/>
        </p:nvSpPr>
        <p:spPr>
          <a:xfrm>
            <a:off x="9265462" y="5500681"/>
            <a:ext cx="2446504" cy="400110"/>
          </a:xfrm>
          <a:prstGeom prst="rect">
            <a:avLst/>
          </a:prstGeom>
          <a:noFill/>
        </p:spPr>
        <p:txBody>
          <a:bodyPr wrap="none" rtlCol="0">
            <a:spAutoFit/>
          </a:bodyPr>
          <a:lstStyle/>
          <a:p>
            <a:r>
              <a:rPr lang="en-GB" sz="2000" b="1" dirty="0">
                <a:solidFill>
                  <a:schemeClr val="accent3"/>
                </a:solidFill>
              </a:rPr>
              <a:t>3. Final integration</a:t>
            </a:r>
            <a:endParaRPr lang="sv-SE" sz="2000" b="1" dirty="0">
              <a:solidFill>
                <a:schemeClr val="accent3"/>
              </a:solidFill>
            </a:endParaRPr>
          </a:p>
        </p:txBody>
      </p:sp>
      <p:grpSp>
        <p:nvGrpSpPr>
          <p:cNvPr id="34" name="Group 33"/>
          <p:cNvGrpSpPr/>
          <p:nvPr/>
        </p:nvGrpSpPr>
        <p:grpSpPr>
          <a:xfrm flipH="1">
            <a:off x="1060247" y="4195654"/>
            <a:ext cx="503243" cy="380170"/>
            <a:chOff x="3245304" y="4589657"/>
            <a:chExt cx="585852" cy="447764"/>
          </a:xfrm>
          <a:solidFill>
            <a:schemeClr val="bg1"/>
          </a:solidFill>
        </p:grpSpPr>
        <p:sp>
          <p:nvSpPr>
            <p:cNvPr id="35" name="Rectangle 34"/>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Trapezoid 35"/>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Freeform 36"/>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41" name="Content Placeholder 2"/>
          <p:cNvSpPr>
            <a:spLocks noGrp="1"/>
          </p:cNvSpPr>
          <p:nvPr>
            <p:ph idx="1"/>
          </p:nvPr>
        </p:nvSpPr>
        <p:spPr>
          <a:xfrm>
            <a:off x="991465" y="1757627"/>
            <a:ext cx="3292084" cy="913367"/>
          </a:xfrm>
          <a:ln>
            <a:noFill/>
          </a:ln>
        </p:spPr>
        <p:txBody>
          <a:bodyPr>
            <a:noAutofit/>
          </a:bodyPr>
          <a:lstStyle/>
          <a:p>
            <a:pPr marL="0" indent="0" algn="ctr">
              <a:buNone/>
            </a:pPr>
            <a:r>
              <a:rPr lang="en-GB" sz="2400" dirty="0"/>
              <a:t>Participating media</a:t>
            </a:r>
            <a:br>
              <a:rPr lang="en-GB" sz="2400" dirty="0"/>
            </a:br>
            <a:r>
              <a:rPr lang="en-GB" sz="2400" dirty="0"/>
              <a:t>entities</a:t>
            </a:r>
          </a:p>
        </p:txBody>
      </p:sp>
      <p:sp>
        <p:nvSpPr>
          <p:cNvPr id="39" name="Right Arrow 38"/>
          <p:cNvSpPr/>
          <p:nvPr/>
        </p:nvSpPr>
        <p:spPr>
          <a:xfrm rot="16200000" flipH="1">
            <a:off x="1983423" y="3045173"/>
            <a:ext cx="1308168"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cxnSp>
        <p:nvCxnSpPr>
          <p:cNvPr id="6" name="Straight Connector 5"/>
          <p:cNvCxnSpPr/>
          <p:nvPr/>
        </p:nvCxnSpPr>
        <p:spPr>
          <a:xfrm>
            <a:off x="129876" y="3246331"/>
            <a:ext cx="119353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837498" y="1244009"/>
            <a:ext cx="23739" cy="4559406"/>
          </a:xfrm>
          <a:prstGeom prst="line">
            <a:avLst/>
          </a:prstGeom>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flipH="1">
            <a:off x="4924325" y="4190196"/>
            <a:ext cx="503243" cy="380170"/>
            <a:chOff x="3245304" y="4589657"/>
            <a:chExt cx="585852" cy="447764"/>
          </a:xfrm>
          <a:solidFill>
            <a:schemeClr val="bg1"/>
          </a:solidFill>
        </p:grpSpPr>
        <p:sp>
          <p:nvSpPr>
            <p:cNvPr id="69" name="Rectangle 68"/>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Trapezoid 69"/>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Freeform 70"/>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6" name="Group 75"/>
          <p:cNvGrpSpPr/>
          <p:nvPr/>
        </p:nvGrpSpPr>
        <p:grpSpPr>
          <a:xfrm flipH="1">
            <a:off x="8787714" y="4228477"/>
            <a:ext cx="503243" cy="380170"/>
            <a:chOff x="3245304" y="4589657"/>
            <a:chExt cx="585852" cy="447764"/>
          </a:xfrm>
          <a:solidFill>
            <a:schemeClr val="bg1"/>
          </a:solidFill>
        </p:grpSpPr>
        <p:sp>
          <p:nvSpPr>
            <p:cNvPr id="77" name="Rectangle 76"/>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Trapezoid 77"/>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Freeform 78"/>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80" name="Content Placeholder 2"/>
          <p:cNvSpPr txBox="1">
            <a:spLocks/>
          </p:cNvSpPr>
          <p:nvPr/>
        </p:nvSpPr>
        <p:spPr>
          <a:xfrm rot="16200000">
            <a:off x="-1121575" y="4712128"/>
            <a:ext cx="3143352" cy="393018"/>
          </a:xfrm>
          <a:prstGeom prst="rect">
            <a:avLst/>
          </a:prstGeom>
          <a:ln>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2400" b="1" dirty="0">
                <a:solidFill>
                  <a:schemeClr val="accent6"/>
                </a:solidFill>
              </a:rPr>
              <a:t>Clip space </a:t>
            </a:r>
            <a:r>
              <a:rPr lang="en-GB" sz="2400" b="1" dirty="0"/>
              <a:t>volumes</a:t>
            </a:r>
          </a:p>
        </p:txBody>
      </p:sp>
      <p:sp>
        <p:nvSpPr>
          <p:cNvPr id="81" name="Content Placeholder 2"/>
          <p:cNvSpPr txBox="1">
            <a:spLocks/>
          </p:cNvSpPr>
          <p:nvPr/>
        </p:nvSpPr>
        <p:spPr>
          <a:xfrm rot="16200000">
            <a:off x="-436052" y="1951951"/>
            <a:ext cx="1808902" cy="393018"/>
          </a:xfrm>
          <a:prstGeom prst="rect">
            <a:avLst/>
          </a:prstGeom>
          <a:ln>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2400" b="1" dirty="0">
                <a:solidFill>
                  <a:schemeClr val="accent6"/>
                </a:solidFill>
              </a:rPr>
              <a:t>Input data</a:t>
            </a:r>
          </a:p>
        </p:txBody>
      </p:sp>
      <p:sp>
        <p:nvSpPr>
          <p:cNvPr id="82" name="Right Arrow 81"/>
          <p:cNvSpPr/>
          <p:nvPr/>
        </p:nvSpPr>
        <p:spPr>
          <a:xfrm rot="10800000" flipH="1">
            <a:off x="3776687" y="4293060"/>
            <a:ext cx="1127731"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3" name="Right Arrow 82"/>
          <p:cNvSpPr/>
          <p:nvPr/>
        </p:nvSpPr>
        <p:spPr>
          <a:xfrm rot="10800000" flipH="1">
            <a:off x="7630648" y="4308223"/>
            <a:ext cx="1128358"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4" name="Right Arrow 83"/>
          <p:cNvSpPr/>
          <p:nvPr/>
        </p:nvSpPr>
        <p:spPr>
          <a:xfrm rot="16200000" flipH="1">
            <a:off x="5829840" y="3045172"/>
            <a:ext cx="1308169"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5" name="Content Placeholder 2"/>
          <p:cNvSpPr txBox="1">
            <a:spLocks/>
          </p:cNvSpPr>
          <p:nvPr/>
        </p:nvSpPr>
        <p:spPr>
          <a:xfrm>
            <a:off x="4540503" y="1699082"/>
            <a:ext cx="3886842" cy="880729"/>
          </a:xfrm>
          <a:prstGeom prst="rect">
            <a:avLst/>
          </a:prstGeom>
          <a:ln>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2400" dirty="0"/>
              <a:t>Lighting and </a:t>
            </a:r>
            <a:br>
              <a:rPr lang="en-GB" sz="2400" dirty="0"/>
            </a:br>
            <a:r>
              <a:rPr lang="en-GB" sz="2400" dirty="0"/>
              <a:t>shadowing information</a:t>
            </a:r>
          </a:p>
        </p:txBody>
      </p:sp>
    </p:spTree>
    <p:extLst>
      <p:ext uri="{BB962C8B-B14F-4D97-AF65-F5344CB8AC3E}">
        <p14:creationId xmlns:p14="http://schemas.microsoft.com/office/powerpoint/2010/main" val="654994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Our approach: </a:t>
            </a:r>
            <a:r>
              <a:rPr lang="en-GB" dirty="0">
                <a:solidFill>
                  <a:schemeClr val="accent6"/>
                </a:solidFill>
              </a:rPr>
              <a:t>data flow</a:t>
            </a:r>
            <a:endParaRPr lang="sv-SE" dirty="0">
              <a:solidFill>
                <a:schemeClr val="accent6"/>
              </a:solidFill>
            </a:endParaRPr>
          </a:p>
        </p:txBody>
      </p:sp>
      <p:grpSp>
        <p:nvGrpSpPr>
          <p:cNvPr id="19" name="Group 18"/>
          <p:cNvGrpSpPr/>
          <p:nvPr/>
        </p:nvGrpSpPr>
        <p:grpSpPr>
          <a:xfrm>
            <a:off x="1544484" y="3462168"/>
            <a:ext cx="2209043" cy="2038512"/>
            <a:chOff x="5097104" y="2669975"/>
            <a:chExt cx="2055134" cy="1720955"/>
          </a:xfrm>
          <a:solidFill>
            <a:schemeClr val="accent2">
              <a:alpha val="25098"/>
            </a:schemeClr>
          </a:solidFill>
        </p:grpSpPr>
        <p:sp>
          <p:nvSpPr>
            <p:cNvPr id="12" name="Trapezoid 11"/>
            <p:cNvSpPr/>
            <p:nvPr/>
          </p:nvSpPr>
          <p:spPr>
            <a:xfrm rot="16200000">
              <a:off x="5287983" y="2526676"/>
              <a:ext cx="1720955" cy="2007554"/>
            </a:xfrm>
            <a:prstGeom prst="trapezoid">
              <a:avLst>
                <a:gd name="adj" fmla="val 43655"/>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Trapezoid 15"/>
            <p:cNvSpPr/>
            <p:nvPr/>
          </p:nvSpPr>
          <p:spPr>
            <a:xfrm rot="16200000">
              <a:off x="5359630" y="2544579"/>
              <a:ext cx="1446698" cy="1971747"/>
            </a:xfrm>
            <a:prstGeom prst="trapezoid">
              <a:avLst>
                <a:gd name="adj" fmla="val 43655"/>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Trapezoid 6"/>
            <p:cNvSpPr/>
            <p:nvPr/>
          </p:nvSpPr>
          <p:spPr>
            <a:xfrm rot="5400000" flipV="1">
              <a:off x="5009575" y="3507280"/>
              <a:ext cx="222496" cy="47437"/>
            </a:xfrm>
            <a:prstGeom prst="trapezoid">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Trapezoid 17"/>
            <p:cNvSpPr/>
            <p:nvPr/>
          </p:nvSpPr>
          <p:spPr>
            <a:xfrm rot="5400000" flipV="1">
              <a:off x="6250067" y="3488760"/>
              <a:ext cx="1720955" cy="83386"/>
            </a:xfrm>
            <a:prstGeom prst="trapezoid">
              <a:avLst>
                <a:gd name="adj" fmla="val 173089"/>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1" name="Group 20"/>
          <p:cNvGrpSpPr/>
          <p:nvPr/>
        </p:nvGrpSpPr>
        <p:grpSpPr>
          <a:xfrm>
            <a:off x="5402073" y="3446743"/>
            <a:ext cx="2209043" cy="2038512"/>
            <a:chOff x="5097104" y="2669975"/>
            <a:chExt cx="2055134" cy="1720955"/>
          </a:xfrm>
          <a:solidFill>
            <a:srgbClr val="00B0F0">
              <a:alpha val="25098"/>
            </a:srgbClr>
          </a:solidFill>
        </p:grpSpPr>
        <p:sp>
          <p:nvSpPr>
            <p:cNvPr id="22" name="Trapezoid 21"/>
            <p:cNvSpPr/>
            <p:nvPr/>
          </p:nvSpPr>
          <p:spPr>
            <a:xfrm rot="16200000">
              <a:off x="5287983" y="2526676"/>
              <a:ext cx="1720955" cy="2007554"/>
            </a:xfrm>
            <a:prstGeom prst="trapezoid">
              <a:avLst>
                <a:gd name="adj" fmla="val 43655"/>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Trapezoid 22"/>
            <p:cNvSpPr/>
            <p:nvPr/>
          </p:nvSpPr>
          <p:spPr>
            <a:xfrm rot="16200000">
              <a:off x="5359630" y="2544579"/>
              <a:ext cx="1446698" cy="1971747"/>
            </a:xfrm>
            <a:prstGeom prst="trapezoid">
              <a:avLst>
                <a:gd name="adj" fmla="val 43655"/>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Trapezoid 23"/>
            <p:cNvSpPr/>
            <p:nvPr/>
          </p:nvSpPr>
          <p:spPr>
            <a:xfrm rot="5400000" flipV="1">
              <a:off x="5009575" y="3507280"/>
              <a:ext cx="222496" cy="47437"/>
            </a:xfrm>
            <a:prstGeom prst="trapezoid">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Trapezoid 24"/>
            <p:cNvSpPr/>
            <p:nvPr/>
          </p:nvSpPr>
          <p:spPr>
            <a:xfrm rot="5400000" flipV="1">
              <a:off x="6250067" y="3488760"/>
              <a:ext cx="1720955" cy="83386"/>
            </a:xfrm>
            <a:prstGeom prst="trapezoid">
              <a:avLst>
                <a:gd name="adj" fmla="val 173089"/>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6" name="Group 25"/>
          <p:cNvGrpSpPr/>
          <p:nvPr/>
        </p:nvGrpSpPr>
        <p:grpSpPr>
          <a:xfrm>
            <a:off x="9265462" y="3485771"/>
            <a:ext cx="2209043" cy="2038512"/>
            <a:chOff x="5097104" y="2669975"/>
            <a:chExt cx="2055134" cy="1720955"/>
          </a:xfrm>
          <a:solidFill>
            <a:schemeClr val="accent3">
              <a:alpha val="25098"/>
            </a:schemeClr>
          </a:solidFill>
        </p:grpSpPr>
        <p:sp>
          <p:nvSpPr>
            <p:cNvPr id="27" name="Trapezoid 26"/>
            <p:cNvSpPr/>
            <p:nvPr/>
          </p:nvSpPr>
          <p:spPr>
            <a:xfrm rot="16200000">
              <a:off x="5287983" y="2526676"/>
              <a:ext cx="1720955" cy="2007554"/>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rapezoid 27"/>
            <p:cNvSpPr/>
            <p:nvPr/>
          </p:nvSpPr>
          <p:spPr>
            <a:xfrm rot="16200000">
              <a:off x="5359630" y="2544579"/>
              <a:ext cx="1446698" cy="1971747"/>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Trapezoid 28"/>
            <p:cNvSpPr/>
            <p:nvPr/>
          </p:nvSpPr>
          <p:spPr>
            <a:xfrm rot="5400000" flipV="1">
              <a:off x="5009575" y="3507280"/>
              <a:ext cx="222496" cy="47437"/>
            </a:xfrm>
            <a:prstGeom prst="trapezoid">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Trapezoid 29"/>
            <p:cNvSpPr/>
            <p:nvPr/>
          </p:nvSpPr>
          <p:spPr>
            <a:xfrm rot="5400000" flipV="1">
              <a:off x="6250067" y="3488760"/>
              <a:ext cx="1720955" cy="83386"/>
            </a:xfrm>
            <a:prstGeom prst="trapezoid">
              <a:avLst>
                <a:gd name="adj" fmla="val 173089"/>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0" name="TextBox 19"/>
          <p:cNvSpPr txBox="1"/>
          <p:nvPr/>
        </p:nvSpPr>
        <p:spPr>
          <a:xfrm>
            <a:off x="1543296" y="5500393"/>
            <a:ext cx="2803973" cy="400110"/>
          </a:xfrm>
          <a:prstGeom prst="rect">
            <a:avLst/>
          </a:prstGeom>
          <a:noFill/>
        </p:spPr>
        <p:txBody>
          <a:bodyPr wrap="none" rtlCol="0">
            <a:spAutoFit/>
          </a:bodyPr>
          <a:lstStyle/>
          <a:p>
            <a:r>
              <a:rPr lang="en-GB" sz="2000" b="1" dirty="0">
                <a:solidFill>
                  <a:schemeClr val="accent2"/>
                </a:solidFill>
              </a:rPr>
              <a:t>1. Material properties</a:t>
            </a:r>
            <a:endParaRPr lang="sv-SE" sz="2000" b="1" dirty="0">
              <a:solidFill>
                <a:schemeClr val="accent2"/>
              </a:solidFill>
            </a:endParaRPr>
          </a:p>
        </p:txBody>
      </p:sp>
      <p:sp>
        <p:nvSpPr>
          <p:cNvPr id="32" name="TextBox 31"/>
          <p:cNvSpPr txBox="1"/>
          <p:nvPr/>
        </p:nvSpPr>
        <p:spPr>
          <a:xfrm>
            <a:off x="5216104" y="5505991"/>
            <a:ext cx="3179075" cy="400110"/>
          </a:xfrm>
          <a:prstGeom prst="rect">
            <a:avLst/>
          </a:prstGeom>
          <a:noFill/>
        </p:spPr>
        <p:txBody>
          <a:bodyPr wrap="none" rtlCol="0">
            <a:spAutoFit/>
          </a:bodyPr>
          <a:lstStyle/>
          <a:p>
            <a:r>
              <a:rPr lang="en-GB" sz="2000" b="1" dirty="0">
                <a:solidFill>
                  <a:srgbClr val="00B0F0"/>
                </a:solidFill>
              </a:rPr>
              <a:t>2. Froxel Light Scattering</a:t>
            </a:r>
            <a:endParaRPr lang="sv-SE" sz="2000" b="1" dirty="0">
              <a:solidFill>
                <a:srgbClr val="00B0F0"/>
              </a:solidFill>
            </a:endParaRPr>
          </a:p>
        </p:txBody>
      </p:sp>
      <p:sp>
        <p:nvSpPr>
          <p:cNvPr id="33" name="TextBox 32"/>
          <p:cNvSpPr txBox="1"/>
          <p:nvPr/>
        </p:nvSpPr>
        <p:spPr>
          <a:xfrm>
            <a:off x="9265462" y="5500681"/>
            <a:ext cx="2446504" cy="400110"/>
          </a:xfrm>
          <a:prstGeom prst="rect">
            <a:avLst/>
          </a:prstGeom>
          <a:noFill/>
        </p:spPr>
        <p:txBody>
          <a:bodyPr wrap="none" rtlCol="0">
            <a:spAutoFit/>
          </a:bodyPr>
          <a:lstStyle/>
          <a:p>
            <a:r>
              <a:rPr lang="en-GB" sz="2000" b="1" dirty="0">
                <a:solidFill>
                  <a:schemeClr val="accent3"/>
                </a:solidFill>
              </a:rPr>
              <a:t>3. Final integration</a:t>
            </a:r>
            <a:endParaRPr lang="sv-SE" sz="2000" b="1" dirty="0">
              <a:solidFill>
                <a:schemeClr val="accent3"/>
              </a:solidFill>
            </a:endParaRPr>
          </a:p>
        </p:txBody>
      </p:sp>
      <p:grpSp>
        <p:nvGrpSpPr>
          <p:cNvPr id="34" name="Group 33"/>
          <p:cNvGrpSpPr/>
          <p:nvPr/>
        </p:nvGrpSpPr>
        <p:grpSpPr>
          <a:xfrm flipH="1">
            <a:off x="1060247" y="4195654"/>
            <a:ext cx="503243" cy="380170"/>
            <a:chOff x="3245304" y="4589657"/>
            <a:chExt cx="585852" cy="447764"/>
          </a:xfrm>
          <a:solidFill>
            <a:schemeClr val="bg1"/>
          </a:solidFill>
        </p:grpSpPr>
        <p:sp>
          <p:nvSpPr>
            <p:cNvPr id="35" name="Rectangle 34"/>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Trapezoid 35"/>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Freeform 36"/>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41" name="Content Placeholder 2"/>
          <p:cNvSpPr>
            <a:spLocks noGrp="1"/>
          </p:cNvSpPr>
          <p:nvPr>
            <p:ph idx="1"/>
          </p:nvPr>
        </p:nvSpPr>
        <p:spPr>
          <a:xfrm>
            <a:off x="991465" y="1757627"/>
            <a:ext cx="3292084" cy="913367"/>
          </a:xfrm>
          <a:ln>
            <a:noFill/>
          </a:ln>
        </p:spPr>
        <p:txBody>
          <a:bodyPr>
            <a:noAutofit/>
          </a:bodyPr>
          <a:lstStyle/>
          <a:p>
            <a:pPr marL="0" indent="0" algn="ctr">
              <a:buNone/>
            </a:pPr>
            <a:r>
              <a:rPr lang="en-GB" sz="2400" dirty="0"/>
              <a:t>Participating media</a:t>
            </a:r>
            <a:br>
              <a:rPr lang="en-GB" sz="2400" dirty="0"/>
            </a:br>
            <a:r>
              <a:rPr lang="en-GB" sz="2400" dirty="0"/>
              <a:t>entities</a:t>
            </a:r>
          </a:p>
        </p:txBody>
      </p:sp>
      <p:sp>
        <p:nvSpPr>
          <p:cNvPr id="39" name="Right Arrow 38"/>
          <p:cNvSpPr/>
          <p:nvPr/>
        </p:nvSpPr>
        <p:spPr>
          <a:xfrm rot="16200000" flipH="1">
            <a:off x="1983423" y="3045173"/>
            <a:ext cx="1308168"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cxnSp>
        <p:nvCxnSpPr>
          <p:cNvPr id="6" name="Straight Connector 5"/>
          <p:cNvCxnSpPr/>
          <p:nvPr/>
        </p:nvCxnSpPr>
        <p:spPr>
          <a:xfrm>
            <a:off x="129876" y="3246331"/>
            <a:ext cx="119353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837498" y="1244009"/>
            <a:ext cx="23739" cy="4559406"/>
          </a:xfrm>
          <a:prstGeom prst="line">
            <a:avLst/>
          </a:prstGeom>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flipH="1">
            <a:off x="4924325" y="4190196"/>
            <a:ext cx="503243" cy="380170"/>
            <a:chOff x="3245304" y="4589657"/>
            <a:chExt cx="585852" cy="447764"/>
          </a:xfrm>
          <a:solidFill>
            <a:schemeClr val="bg1"/>
          </a:solidFill>
        </p:grpSpPr>
        <p:sp>
          <p:nvSpPr>
            <p:cNvPr id="69" name="Rectangle 68"/>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Trapezoid 69"/>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Freeform 70"/>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6" name="Group 75"/>
          <p:cNvGrpSpPr/>
          <p:nvPr/>
        </p:nvGrpSpPr>
        <p:grpSpPr>
          <a:xfrm flipH="1">
            <a:off x="8787714" y="4228477"/>
            <a:ext cx="503243" cy="380170"/>
            <a:chOff x="3245304" y="4589657"/>
            <a:chExt cx="585852" cy="447764"/>
          </a:xfrm>
          <a:solidFill>
            <a:schemeClr val="bg1"/>
          </a:solidFill>
        </p:grpSpPr>
        <p:sp>
          <p:nvSpPr>
            <p:cNvPr id="77" name="Rectangle 76"/>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Trapezoid 77"/>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Freeform 78"/>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80" name="Content Placeholder 2"/>
          <p:cNvSpPr txBox="1">
            <a:spLocks/>
          </p:cNvSpPr>
          <p:nvPr/>
        </p:nvSpPr>
        <p:spPr>
          <a:xfrm rot="16200000">
            <a:off x="-737811" y="4328364"/>
            <a:ext cx="2375824" cy="393018"/>
          </a:xfrm>
          <a:prstGeom prst="rect">
            <a:avLst/>
          </a:prstGeom>
          <a:ln>
            <a:no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1800" b="1" dirty="0"/>
              <a:t>Clip space volumes</a:t>
            </a:r>
          </a:p>
        </p:txBody>
      </p:sp>
      <p:sp>
        <p:nvSpPr>
          <p:cNvPr id="81" name="Content Placeholder 2"/>
          <p:cNvSpPr txBox="1">
            <a:spLocks/>
          </p:cNvSpPr>
          <p:nvPr/>
        </p:nvSpPr>
        <p:spPr>
          <a:xfrm rot="16200000">
            <a:off x="-319777" y="2068226"/>
            <a:ext cx="1576352" cy="393018"/>
          </a:xfrm>
          <a:prstGeom prst="rect">
            <a:avLst/>
          </a:prstGeom>
          <a:ln>
            <a:no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1800" b="1" dirty="0"/>
              <a:t>Input data</a:t>
            </a:r>
          </a:p>
        </p:txBody>
      </p:sp>
      <p:sp>
        <p:nvSpPr>
          <p:cNvPr id="82" name="Right Arrow 81"/>
          <p:cNvSpPr/>
          <p:nvPr/>
        </p:nvSpPr>
        <p:spPr>
          <a:xfrm rot="10800000" flipH="1">
            <a:off x="3776687" y="4293060"/>
            <a:ext cx="1127731"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3" name="Right Arrow 82"/>
          <p:cNvSpPr/>
          <p:nvPr/>
        </p:nvSpPr>
        <p:spPr>
          <a:xfrm rot="10800000" flipH="1">
            <a:off x="7630648" y="4308223"/>
            <a:ext cx="1128358"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4" name="Right Arrow 83"/>
          <p:cNvSpPr/>
          <p:nvPr/>
        </p:nvSpPr>
        <p:spPr>
          <a:xfrm rot="16200000" flipH="1">
            <a:off x="5829840" y="3045172"/>
            <a:ext cx="1308169"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5" name="Content Placeholder 2"/>
          <p:cNvSpPr txBox="1">
            <a:spLocks/>
          </p:cNvSpPr>
          <p:nvPr/>
        </p:nvSpPr>
        <p:spPr>
          <a:xfrm>
            <a:off x="4540503" y="1699082"/>
            <a:ext cx="3886842" cy="880729"/>
          </a:xfrm>
          <a:prstGeom prst="rect">
            <a:avLst/>
          </a:prstGeom>
          <a:ln>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2400" dirty="0"/>
              <a:t>Lighting and </a:t>
            </a:r>
            <a:br>
              <a:rPr lang="en-GB" sz="2400" dirty="0"/>
            </a:br>
            <a:r>
              <a:rPr lang="en-GB" sz="2400" dirty="0"/>
              <a:t>shadowing information</a:t>
            </a:r>
          </a:p>
        </p:txBody>
      </p:sp>
      <p:sp>
        <p:nvSpPr>
          <p:cNvPr id="43" name="Flowchart: Process 42"/>
          <p:cNvSpPr/>
          <p:nvPr/>
        </p:nvSpPr>
        <p:spPr>
          <a:xfrm>
            <a:off x="991465" y="1374442"/>
            <a:ext cx="3427508" cy="4771176"/>
          </a:xfrm>
          <a:prstGeom prst="flowChartProcess">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017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withEffect">
                                  <p:stCondLst>
                                    <p:cond delay="0"/>
                                  </p:stCondLst>
                                  <p:childTnLst>
                                    <p:animEffect transition="out" filter="fade">
                                      <p:cBhvr>
                                        <p:cTn id="6" dur="500" tmFilter="0, 0; .2, .5; .8, .5; 1, 0"/>
                                        <p:tgtEl>
                                          <p:spTgt spid="43"/>
                                        </p:tgtEl>
                                      </p:cBhvr>
                                    </p:animEffect>
                                    <p:animScale>
                                      <p:cBhvr>
                                        <p:cTn id="7"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Participating media material definition</a:t>
            </a:r>
            <a:endParaRPr lang="sv-S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GB" dirty="0"/>
                  <a:t>Follow the theory [</a:t>
                </a:r>
                <a:r>
                  <a:rPr lang="en-GB" dirty="0">
                    <a:solidFill>
                      <a:schemeClr val="tx1">
                        <a:lumMod val="65000"/>
                      </a:schemeClr>
                    </a:solidFill>
                  </a:rPr>
                  <a:t>PBR</a:t>
                </a:r>
                <a:r>
                  <a:rPr lang="en-GB" dirty="0"/>
                  <a:t>]</a:t>
                </a:r>
              </a:p>
              <a:p>
                <a:pPr lvl="1"/>
                <a:r>
                  <a:rPr lang="en-GB" dirty="0">
                    <a:solidFill>
                      <a:schemeClr val="accent6"/>
                    </a:solidFill>
                  </a:rPr>
                  <a:t>Absorption</a:t>
                </a:r>
                <a:r>
                  <a:rPr lang="en-GB" dirty="0"/>
                  <a:t> </a:t>
                </a:r>
                <a14:m>
                  <m:oMath xmlns:m="http://schemas.openxmlformats.org/officeDocument/2006/math">
                    <m:r>
                      <a:rPr lang="en-GB" b="1" i="1">
                        <a:solidFill>
                          <a:schemeClr val="tx1">
                            <a:lumMod val="85000"/>
                          </a:schemeClr>
                        </a:solidFill>
                        <a:latin typeface="Cambria Math" panose="02040503050406030204" pitchFamily="18" charset="0"/>
                        <a:ea typeface="Cambria Math" panose="02040503050406030204" pitchFamily="18" charset="0"/>
                      </a:rPr>
                      <m:t>𝝈</m:t>
                    </m:r>
                    <m:r>
                      <a:rPr lang="en-GB" b="1" i="1" baseline="-25000" smtClean="0">
                        <a:solidFill>
                          <a:schemeClr val="tx1">
                            <a:lumMod val="85000"/>
                          </a:schemeClr>
                        </a:solidFill>
                        <a:latin typeface="Cambria Math" panose="02040503050406030204" pitchFamily="18" charset="0"/>
                        <a:ea typeface="Cambria Math" panose="02040503050406030204" pitchFamily="18" charset="0"/>
                      </a:rPr>
                      <m:t>𝒂</m:t>
                    </m:r>
                  </m:oMath>
                </a14:m>
                <a:r>
                  <a:rPr lang="en-GB" dirty="0"/>
                  <a:t> (m</a:t>
                </a:r>
                <a:r>
                  <a:rPr lang="en-GB" baseline="30000" dirty="0"/>
                  <a:t>-1</a:t>
                </a:r>
                <a:r>
                  <a:rPr lang="en-GB" dirty="0"/>
                  <a:t>)</a:t>
                </a:r>
              </a:p>
              <a:p>
                <a:pPr lvl="1"/>
                <a:r>
                  <a:rPr lang="en-GB" dirty="0">
                    <a:solidFill>
                      <a:schemeClr val="accent6"/>
                    </a:solidFill>
                  </a:rPr>
                  <a:t>Scattering </a:t>
                </a:r>
                <a:r>
                  <a:rPr lang="en-GB" dirty="0"/>
                  <a:t> </a:t>
                </a:r>
                <a14:m>
                  <m:oMath xmlns:m="http://schemas.openxmlformats.org/officeDocument/2006/math">
                    <m:r>
                      <a:rPr lang="en-GB" b="1" i="1">
                        <a:solidFill>
                          <a:schemeClr val="tx1">
                            <a:lumMod val="85000"/>
                          </a:schemeClr>
                        </a:solidFill>
                        <a:latin typeface="Cambria Math" panose="02040503050406030204" pitchFamily="18" charset="0"/>
                        <a:ea typeface="Cambria Math" panose="02040503050406030204" pitchFamily="18" charset="0"/>
                      </a:rPr>
                      <m:t>𝝈</m:t>
                    </m:r>
                    <m:r>
                      <a:rPr lang="en-GB" b="1" i="1" baseline="-25000" smtClean="0">
                        <a:solidFill>
                          <a:schemeClr val="tx1">
                            <a:lumMod val="85000"/>
                          </a:schemeClr>
                        </a:solidFill>
                        <a:latin typeface="Cambria Math" panose="02040503050406030204" pitchFamily="18" charset="0"/>
                        <a:ea typeface="Cambria Math" panose="02040503050406030204" pitchFamily="18" charset="0"/>
                      </a:rPr>
                      <m:t>𝒔</m:t>
                    </m:r>
                    <m:r>
                      <a:rPr lang="en-GB" b="1" i="1" baseline="-25000">
                        <a:solidFill>
                          <a:schemeClr val="tx1">
                            <a:lumMod val="85000"/>
                          </a:schemeClr>
                        </a:solidFill>
                        <a:latin typeface="Cambria Math" panose="02040503050406030204" pitchFamily="18" charset="0"/>
                        <a:ea typeface="Cambria Math" panose="02040503050406030204" pitchFamily="18" charset="0"/>
                      </a:rPr>
                      <m:t> </m:t>
                    </m:r>
                  </m:oMath>
                </a14:m>
                <a:r>
                  <a:rPr lang="en-GB" dirty="0"/>
                  <a:t>(m</a:t>
                </a:r>
                <a:r>
                  <a:rPr lang="en-GB" baseline="30000" dirty="0"/>
                  <a:t>-1</a:t>
                </a:r>
                <a:r>
                  <a:rPr lang="en-GB" dirty="0"/>
                  <a:t>)</a:t>
                </a:r>
              </a:p>
              <a:p>
                <a:pPr lvl="1"/>
                <a:r>
                  <a:rPr lang="en-GB" dirty="0">
                    <a:solidFill>
                      <a:schemeClr val="accent6"/>
                    </a:solidFill>
                  </a:rPr>
                  <a:t>Phase         </a:t>
                </a:r>
                <a14:m>
                  <m:oMath xmlns:m="http://schemas.openxmlformats.org/officeDocument/2006/math">
                    <m:r>
                      <a:rPr lang="en-GB" b="1" i="1" smtClean="0">
                        <a:solidFill>
                          <a:schemeClr val="tx1">
                            <a:lumMod val="85000"/>
                          </a:schemeClr>
                        </a:solidFill>
                        <a:latin typeface="Cambria Math" panose="02040503050406030204" pitchFamily="18" charset="0"/>
                        <a:ea typeface="Cambria Math" panose="02040503050406030204" pitchFamily="18" charset="0"/>
                      </a:rPr>
                      <m:t>𝒈</m:t>
                    </m:r>
                  </m:oMath>
                </a14:m>
                <a:r>
                  <a:rPr lang="en-GB" dirty="0"/>
                  <a:t> </a:t>
                </a:r>
              </a:p>
              <a:p>
                <a:pPr lvl="1"/>
                <a:r>
                  <a:rPr lang="en-GB" dirty="0">
                    <a:solidFill>
                      <a:schemeClr val="accent6"/>
                    </a:solidFill>
                  </a:rPr>
                  <a:t>Emissive</a:t>
                </a:r>
                <a:r>
                  <a:rPr lang="en-GB" dirty="0"/>
                  <a:t>      </a:t>
                </a:r>
                <a14:m>
                  <m:oMath xmlns:m="http://schemas.openxmlformats.org/officeDocument/2006/math">
                    <m:r>
                      <a:rPr lang="en-GB" b="1" i="1">
                        <a:solidFill>
                          <a:schemeClr val="tx1">
                            <a:lumMod val="85000"/>
                          </a:schemeClr>
                        </a:solidFill>
                        <a:latin typeface="Cambria Math" panose="02040503050406030204" pitchFamily="18" charset="0"/>
                        <a:ea typeface="Cambria Math" panose="02040503050406030204" pitchFamily="18" charset="0"/>
                      </a:rPr>
                      <m:t>𝝈</m:t>
                    </m:r>
                    <m:r>
                      <a:rPr lang="en-GB" b="1" i="1" baseline="-25000" smtClean="0">
                        <a:solidFill>
                          <a:schemeClr val="tx1">
                            <a:lumMod val="85000"/>
                          </a:schemeClr>
                        </a:solidFill>
                        <a:latin typeface="Cambria Math" panose="02040503050406030204" pitchFamily="18" charset="0"/>
                        <a:ea typeface="Cambria Math" panose="02040503050406030204" pitchFamily="18" charset="0"/>
                      </a:rPr>
                      <m:t>𝒆</m:t>
                    </m:r>
                  </m:oMath>
                </a14:m>
                <a:r>
                  <a:rPr lang="en-GB" dirty="0"/>
                  <a:t> (irradiance.m</a:t>
                </a:r>
                <a:r>
                  <a:rPr lang="en-GB" baseline="30000" dirty="0"/>
                  <a:t>-1</a:t>
                </a:r>
                <a:r>
                  <a:rPr lang="en-GB" dirty="0"/>
                  <a:t>)</a:t>
                </a:r>
              </a:p>
              <a:p>
                <a:pPr lvl="1"/>
                <a:r>
                  <a:rPr lang="en-GB" dirty="0"/>
                  <a:t>Extinction   </a:t>
                </a:r>
                <a14:m>
                  <m:oMath xmlns:m="http://schemas.openxmlformats.org/officeDocument/2006/math">
                    <m:r>
                      <a:rPr lang="en-GB" b="1" i="1">
                        <a:solidFill>
                          <a:schemeClr val="tx1">
                            <a:lumMod val="85000"/>
                          </a:schemeClr>
                        </a:solidFill>
                        <a:latin typeface="Cambria Math" panose="02040503050406030204" pitchFamily="18" charset="0"/>
                        <a:ea typeface="Cambria Math" panose="02040503050406030204" pitchFamily="18" charset="0"/>
                      </a:rPr>
                      <m:t>𝝈</m:t>
                    </m:r>
                    <m:r>
                      <a:rPr lang="en-GB" b="1" i="1" baseline="-25000">
                        <a:solidFill>
                          <a:schemeClr val="tx1">
                            <a:lumMod val="85000"/>
                          </a:schemeClr>
                        </a:solidFill>
                        <a:latin typeface="Cambria Math" panose="02040503050406030204" pitchFamily="18" charset="0"/>
                        <a:ea typeface="Cambria Math" panose="02040503050406030204" pitchFamily="18" charset="0"/>
                      </a:rPr>
                      <m:t>𝒕</m:t>
                    </m:r>
                  </m:oMath>
                </a14:m>
                <a:r>
                  <a:rPr lang="en-GB" dirty="0"/>
                  <a:t> = </a:t>
                </a:r>
                <a14:m>
                  <m:oMath xmlns:m="http://schemas.openxmlformats.org/officeDocument/2006/math">
                    <m:r>
                      <a:rPr lang="en-GB" b="1" i="1">
                        <a:solidFill>
                          <a:schemeClr val="tx1">
                            <a:lumMod val="85000"/>
                          </a:schemeClr>
                        </a:solidFill>
                        <a:latin typeface="Cambria Math" panose="02040503050406030204" pitchFamily="18" charset="0"/>
                        <a:ea typeface="Cambria Math" panose="02040503050406030204" pitchFamily="18" charset="0"/>
                      </a:rPr>
                      <m:t>𝝈</m:t>
                    </m:r>
                    <m:r>
                      <a:rPr lang="en-GB" b="1" i="1" baseline="-25000">
                        <a:solidFill>
                          <a:schemeClr val="tx1">
                            <a:lumMod val="85000"/>
                          </a:schemeClr>
                        </a:solidFill>
                        <a:latin typeface="Cambria Math" panose="02040503050406030204" pitchFamily="18" charset="0"/>
                        <a:ea typeface="Cambria Math" panose="02040503050406030204" pitchFamily="18" charset="0"/>
                      </a:rPr>
                      <m:t>𝒔</m:t>
                    </m:r>
                  </m:oMath>
                </a14:m>
                <a:r>
                  <a:rPr lang="en-GB" dirty="0"/>
                  <a:t> + </a:t>
                </a:r>
                <a14:m>
                  <m:oMath xmlns:m="http://schemas.openxmlformats.org/officeDocument/2006/math">
                    <m:r>
                      <a:rPr lang="en-GB" b="1" i="1">
                        <a:solidFill>
                          <a:schemeClr val="tx1">
                            <a:lumMod val="85000"/>
                          </a:schemeClr>
                        </a:solidFill>
                        <a:latin typeface="Cambria Math" panose="02040503050406030204" pitchFamily="18" charset="0"/>
                        <a:ea typeface="Cambria Math" panose="02040503050406030204" pitchFamily="18" charset="0"/>
                      </a:rPr>
                      <m:t>𝝈</m:t>
                    </m:r>
                    <m:r>
                      <a:rPr lang="en-GB" b="1" i="1" baseline="-25000">
                        <a:solidFill>
                          <a:schemeClr val="tx1">
                            <a:lumMod val="85000"/>
                          </a:schemeClr>
                        </a:solidFill>
                        <a:latin typeface="Cambria Math" panose="02040503050406030204" pitchFamily="18" charset="0"/>
                        <a:ea typeface="Cambria Math" panose="02040503050406030204" pitchFamily="18" charset="0"/>
                      </a:rPr>
                      <m:t>𝒂</m:t>
                    </m:r>
                  </m:oMath>
                </a14:m>
                <a:endParaRPr lang="en-GB" baseline="-25000" dirty="0"/>
              </a:p>
              <a:p>
                <a:pPr lvl="1"/>
                <a:r>
                  <a:rPr lang="en-GB" dirty="0"/>
                  <a:t>Albedo       </a:t>
                </a:r>
                <a14:m>
                  <m:oMath xmlns:m="http://schemas.openxmlformats.org/officeDocument/2006/math">
                    <m:r>
                      <a:rPr lang="en-GB" b="1" i="1">
                        <a:solidFill>
                          <a:schemeClr val="tx1">
                            <a:lumMod val="85000"/>
                          </a:schemeClr>
                        </a:solidFill>
                        <a:latin typeface="Cambria Math" panose="02040503050406030204" pitchFamily="18" charset="0"/>
                        <a:ea typeface="Cambria Math" panose="02040503050406030204" pitchFamily="18" charset="0"/>
                      </a:rPr>
                      <m:t>𝛒</m:t>
                    </m:r>
                  </m:oMath>
                </a14:m>
                <a:r>
                  <a:rPr lang="en-GB" dirty="0"/>
                  <a:t> = </a:t>
                </a:r>
                <a14:m>
                  <m:oMath xmlns:m="http://schemas.openxmlformats.org/officeDocument/2006/math">
                    <m:r>
                      <a:rPr lang="en-GB" b="1" i="1">
                        <a:solidFill>
                          <a:schemeClr val="tx1">
                            <a:lumMod val="85000"/>
                          </a:schemeClr>
                        </a:solidFill>
                        <a:latin typeface="Cambria Math" panose="02040503050406030204" pitchFamily="18" charset="0"/>
                        <a:ea typeface="Cambria Math" panose="02040503050406030204" pitchFamily="18" charset="0"/>
                      </a:rPr>
                      <m:t>𝝈</m:t>
                    </m:r>
                    <m:r>
                      <a:rPr lang="en-GB" b="1" i="1" baseline="-25000">
                        <a:solidFill>
                          <a:schemeClr val="tx1">
                            <a:lumMod val="85000"/>
                          </a:schemeClr>
                        </a:solidFill>
                        <a:latin typeface="Cambria Math" panose="02040503050406030204" pitchFamily="18" charset="0"/>
                        <a:ea typeface="Cambria Math" panose="02040503050406030204" pitchFamily="18" charset="0"/>
                      </a:rPr>
                      <m:t>𝒔</m:t>
                    </m:r>
                  </m:oMath>
                </a14:m>
                <a:r>
                  <a:rPr lang="en-GB" dirty="0"/>
                  <a:t> / </a:t>
                </a:r>
                <a14:m>
                  <m:oMath xmlns:m="http://schemas.openxmlformats.org/officeDocument/2006/math">
                    <m:r>
                      <a:rPr lang="en-GB" b="1" i="1">
                        <a:solidFill>
                          <a:schemeClr val="tx1">
                            <a:lumMod val="85000"/>
                          </a:schemeClr>
                        </a:solidFill>
                        <a:latin typeface="Cambria Math" panose="02040503050406030204" pitchFamily="18" charset="0"/>
                        <a:ea typeface="Cambria Math" panose="02040503050406030204" pitchFamily="18" charset="0"/>
                      </a:rPr>
                      <m:t>𝝈</m:t>
                    </m:r>
                    <m:r>
                      <a:rPr lang="en-GB" b="1" i="1" baseline="-25000">
                        <a:solidFill>
                          <a:schemeClr val="tx1">
                            <a:lumMod val="85000"/>
                          </a:schemeClr>
                        </a:solidFill>
                        <a:latin typeface="Cambria Math" panose="02040503050406030204" pitchFamily="18" charset="0"/>
                        <a:ea typeface="Cambria Math" panose="02040503050406030204" pitchFamily="18" charset="0"/>
                      </a:rPr>
                      <m:t>𝒕</m:t>
                    </m:r>
                  </m:oMath>
                </a14:m>
                <a:endParaRPr lang="en-GB" baseline="-25000" dirty="0"/>
              </a:p>
              <a:p>
                <a:endParaRPr lang="en-GB" dirty="0"/>
              </a:p>
              <a:p>
                <a:r>
                  <a:rPr lang="en-GB" dirty="0"/>
                  <a:t>Artists can author {absorption, scattering} or {albedo, extinction}</a:t>
                </a:r>
              </a:p>
              <a:p>
                <a:pPr lvl="1"/>
                <a:r>
                  <a:rPr lang="en-GB" dirty="0">
                    <a:solidFill>
                      <a:schemeClr val="accent6"/>
                    </a:solidFill>
                  </a:rPr>
                  <a:t>Train your artists! </a:t>
                </a:r>
                <a:r>
                  <a:rPr lang="en-GB" dirty="0"/>
                  <a:t>Important for them to understand their meaning!</a:t>
                </a:r>
              </a:p>
              <a:p>
                <a:pPr lvl="1"/>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341" t="-872"/>
                </a:stretch>
              </a:blipFill>
            </p:spPr>
            <p:txBody>
              <a:bodyPr/>
              <a:lstStyle/>
              <a:p>
                <a:r>
                  <a:rPr lang="sv-SE">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1692" y="1106270"/>
            <a:ext cx="4439438" cy="419280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691" y="1106270"/>
            <a:ext cx="4439438" cy="419280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1691" y="1106270"/>
            <a:ext cx="4439438" cy="419280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1691" y="1106270"/>
            <a:ext cx="4439438" cy="4192802"/>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1690" y="1106270"/>
            <a:ext cx="4439438" cy="4192802"/>
          </a:xfrm>
          <a:prstGeom prst="rect">
            <a:avLst/>
          </a:prstGeom>
        </p:spPr>
      </p:pic>
    </p:spTree>
    <p:extLst>
      <p:ext uri="{BB962C8B-B14F-4D97-AF65-F5344CB8AC3E}">
        <p14:creationId xmlns:p14="http://schemas.microsoft.com/office/powerpoint/2010/main" val="365786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t>Participating Media (</a:t>
            </a:r>
            <a:r>
              <a:rPr b="1" dirty="0" lang="en-GB"/>
              <a:t>PM</a:t>
            </a:r>
            <a:r>
              <a:rPr dirty="0" lang="en-GB"/>
              <a:t>) </a:t>
            </a:r>
            <a:r>
              <a:rPr dirty="0" lang="en-GB">
                <a:solidFill>
                  <a:schemeClr val="accent2"/>
                </a:solidFill>
              </a:rPr>
              <a:t>properties</a:t>
            </a:r>
            <a:r>
              <a:rPr dirty="0" lang="en-GB"/>
              <a:t> </a:t>
            </a:r>
            <a:r>
              <a:rPr dirty="0" lang="en-GB">
                <a:solidFill>
                  <a:schemeClr val="accent2"/>
                </a:solidFill>
              </a:rPr>
              <a:t>voxelization</a:t>
            </a:r>
            <a:endParaRPr dirty="0" lang="sv-SE">
              <a:solidFill>
                <a:schemeClr val="accent2"/>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8560" y="1989080"/>
                <a:ext cx="8946541" cy="4491720"/>
              </a:xfrm>
            </p:spPr>
            <p:txBody>
              <a:bodyPr>
                <a:normAutofit/>
              </a:bodyPr>
              <a:lstStyle/>
              <a:p>
                <a:r>
                  <a:rPr dirty="0" lang="en-GB"/>
                  <a:t>PM sources</a:t>
                </a:r>
              </a:p>
              <a:p>
                <a:pPr lvl="1"/>
                <a:r>
                  <a:rPr dirty="0" lang="en-GB"/>
                  <a:t>Depth fog</a:t>
                </a:r>
              </a:p>
              <a:p>
                <a:pPr lvl="1"/>
                <a:r>
                  <a:rPr dirty="0" lang="en-GB"/>
                  <a:t>Height fog</a:t>
                </a:r>
              </a:p>
              <a:p>
                <a:pPr lvl="1"/>
                <a:r>
                  <a:rPr dirty="0" lang="en-GB"/>
                  <a:t>Local fog volumes</a:t>
                </a:r>
              </a:p>
              <a:p>
                <a:pPr lvl="2"/>
                <a:r>
                  <a:rPr dirty="0" lang="en-GB"/>
                  <a:t>With or W/o density textures</a:t>
                </a:r>
              </a:p>
              <a:p>
                <a:pPr indent="0" lvl="1" marL="457200">
                  <a:buNone/>
                </a:pPr>
                <a:endParaRPr dirty="0" lang="en-GB"/>
              </a:p>
              <a:p>
                <a:r>
                  <a:rPr dirty="0" lang="en-GB"/>
                  <a:t>Voxelize PM properties into </a:t>
                </a:r>
                <a:r>
                  <a:rPr dirty="0" lang="en-GB">
                    <a:solidFill>
                      <a:schemeClr val="accent2"/>
                    </a:solidFill>
                  </a:rPr>
                  <a:t>V-Buffer</a:t>
                </a:r>
                <a:endParaRPr dirty="0" lang="en-GB"/>
              </a:p>
              <a:p>
                <a:pPr lvl="1"/>
                <a:r>
                  <a:rPr dirty="0" lang="en-GB">
                    <a:solidFill>
                      <a:schemeClr val="accent2"/>
                    </a:solidFill>
                  </a:rPr>
                  <a:t>Add</a:t>
                </a:r>
                <a:r>
                  <a:rPr dirty="0" lang="en-GB">
                    <a:solidFill>
                      <a:schemeClr val="accent6"/>
                    </a:solidFill>
                  </a:rPr>
                  <a:t> </a:t>
                </a:r>
                <a:r>
                  <a:rPr dirty="0" lang="en-GB"/>
                  <a:t>Scattering, Emissive and </a:t>
                </a:r>
                <a:br>
                  <a:rPr dirty="0" lang="en-GB"/>
                </a:br>
                <a:r>
                  <a:rPr dirty="0" lang="en-GB"/>
                  <a:t>Extinction</a:t>
                </a:r>
              </a:p>
              <a:p>
                <a:pPr lvl="1"/>
                <a:r>
                  <a:rPr dirty="0" lang="en-GB">
                    <a:solidFill>
                      <a:schemeClr val="accent2"/>
                    </a:solidFill>
                  </a:rPr>
                  <a:t>Average </a:t>
                </a:r>
                <a:r>
                  <a:rPr dirty="0" lang="en-GB"/>
                  <a:t>Phase g (no multi lobe)</a:t>
                </a:r>
              </a:p>
              <a:p>
                <a:pPr lvl="1"/>
                <a:r>
                  <a:rPr dirty="0" lang="en-GB"/>
                  <a:t>Wavelength independent </a:t>
                </a:r>
                <a14:m>
                  <m:oMath xmlns:m="http://schemas.openxmlformats.org/officeDocument/2006/math">
                    <m:r>
                      <a:rPr b="1" i="1" lang="en-GB">
                        <a:solidFill>
                          <a:schemeClr val="tx1">
                            <a:lumMod val="85000"/>
                          </a:schemeClr>
                        </a:solidFill>
                        <a:latin charset="0" panose="02040503050406030204" pitchFamily="18" typeface="Cambria Math"/>
                        <a:ea charset="0" panose="02040503050406030204" pitchFamily="18" typeface="Cambria Math"/>
                      </a:rPr>
                      <m:t>𝝈</m:t>
                    </m:r>
                    <m:r>
                      <a:rPr b="1" baseline="-25000" i="1" lang="en-GB">
                        <a:solidFill>
                          <a:schemeClr val="tx1">
                            <a:lumMod val="85000"/>
                          </a:schemeClr>
                        </a:solidFill>
                        <a:latin charset="0" panose="02040503050406030204" pitchFamily="18" typeface="Cambria Math"/>
                        <a:ea charset="0" panose="02040503050406030204" pitchFamily="18" typeface="Cambria Math"/>
                      </a:rPr>
                      <m:t>𝒕</m:t>
                    </m:r>
                  </m:oMath>
                </a14:m>
                <a:r>
                  <a:rPr dirty="0" lang="en-GB"/>
                  <a:t> (for now)</a:t>
                </a:r>
              </a:p>
            </p:txBody>
          </p:sp>
        </mc:Choice>
        <mc:Fallback xmlns="">
          <p:sp>
            <p:nvSpPr>
              <p:cNvPr id="3" name="Content Placeholder 2"/>
              <p:cNvSpPr>
                <a:spLocks noAdjustHandles="1" noChangeArrowheads="1" noChangeAspect="1" noChangeShapeType="1" noEditPoints="1" noGrp="1" noMove="1" noResize="1" noRot="1" noTextEdit="1"/>
              </p:cNvSpPr>
              <p:nvPr>
                <p:ph idx="1"/>
              </p:nvPr>
            </p:nvSpPr>
            <p:spPr>
              <a:xfrm>
                <a:off x="358560" y="1989080"/>
                <a:ext cx="8946541" cy="4491720"/>
              </a:xfrm>
              <a:blipFill rotWithShape="0">
                <a:blip r:embed="rId3"/>
                <a:stretch>
                  <a:fillRect l="-341" t="-678"/>
                </a:stretch>
              </a:blipFill>
            </p:spPr>
            <p:txBody>
              <a:bodyPr/>
              <a:lstStyle/>
              <a:p>
                <a:r>
                  <a:rPr lang="sv-SE">
                    <a:noFill/>
                  </a:rPr>
                  <a:t> </a:t>
                </a:r>
              </a:p>
            </p:txBody>
          </p:sp>
        </mc:Fallback>
      </mc:AlternateContent>
      <p:graphicFrame>
        <p:nvGraphicFramePr>
          <p:cNvPr id="8" name="Table 7"/>
          <p:cNvGraphicFramePr>
            <a:graphicFrameLocks noGrp="1"/>
          </p:cNvGraphicFramePr>
          <p:nvPr>
            <p:extLst>
              <p:ext uri="{D42A27DB-BD31-4B8C-83A1-F6EECF244321}">
                <p14:modId xmlns:p14="http://schemas.microsoft.com/office/powerpoint/2010/main" val="4248145513"/>
              </p:ext>
            </p:extLst>
          </p:nvPr>
        </p:nvGraphicFramePr>
        <p:xfrm>
          <a:off x="5582095" y="5092994"/>
          <a:ext cx="6505952" cy="1023988"/>
        </p:xfrm>
        <a:graphic>
          <a:graphicData uri="http://schemas.openxmlformats.org/drawingml/2006/table">
            <a:tbl>
              <a:tblPr bandRow="1" firstRow="1">
                <a:tableStyleId>{5C22544A-7EE6-4342-B048-85BDC9FD1C3A}</a:tableStyleId>
              </a:tblPr>
              <a:tblGrid>
                <a:gridCol w="1307804">
                  <a:extLst>
                    <a:ext uri="{9D8B030D-6E8A-4147-A177-3AD203B41FA5}">
                      <a16:colId xmlns:a16="http://schemas.microsoft.com/office/drawing/2014/main" val="20000"/>
                    </a:ext>
                  </a:extLst>
                </a:gridCol>
                <a:gridCol w="1456661">
                  <a:extLst>
                    <a:ext uri="{9D8B030D-6E8A-4147-A177-3AD203B41FA5}">
                      <a16:colId xmlns:a16="http://schemas.microsoft.com/office/drawing/2014/main" val="20001"/>
                    </a:ext>
                  </a:extLst>
                </a:gridCol>
                <a:gridCol w="1446028">
                  <a:extLst>
                    <a:ext uri="{9D8B030D-6E8A-4147-A177-3AD203B41FA5}">
                      <a16:colId xmlns:a16="http://schemas.microsoft.com/office/drawing/2014/main" val="20002"/>
                    </a:ext>
                  </a:extLst>
                </a:gridCol>
                <a:gridCol w="1234008">
                  <a:extLst>
                    <a:ext uri="{9D8B030D-6E8A-4147-A177-3AD203B41FA5}">
                      <a16:colId xmlns:a16="http://schemas.microsoft.com/office/drawing/2014/main" val="20003"/>
                    </a:ext>
                  </a:extLst>
                </a:gridCol>
                <a:gridCol w="1061451">
                  <a:extLst>
                    <a:ext uri="{9D8B030D-6E8A-4147-A177-3AD203B41FA5}">
                      <a16:colId xmlns:a16="http://schemas.microsoft.com/office/drawing/2014/main" val="20004"/>
                    </a:ext>
                  </a:extLst>
                </a:gridCol>
              </a:tblGrid>
              <a:tr h="351867">
                <a:tc gridSpan="4">
                  <a:txBody>
                    <a:bodyPr/>
                    <a:lstStyle/>
                    <a:p>
                      <a:pPr algn="ctr"/>
                      <a:r>
                        <a:rPr b="1" dirty="0" lang="en-GB" sz="1800">
                          <a:solidFill>
                            <a:schemeClr val="bg1"/>
                          </a:solidFill>
                        </a:rPr>
                        <a:t>V-Buffer (per Froxel data)</a:t>
                      </a:r>
                      <a:endParaRPr b="1" dirty="0" lang="sv-SE" sz="1800">
                        <a:solidFill>
                          <a:schemeClr val="bg1"/>
                        </a:solidFill>
                      </a:endParaRPr>
                    </a:p>
                  </a:txBody>
                  <a:tcPr>
                    <a:solidFill>
                      <a:schemeClr val="tx1">
                        <a:lumMod val="85000"/>
                      </a:schemeClr>
                    </a:solidFill>
                  </a:tcPr>
                </a:tc>
                <a:tc hMerge="1">
                  <a:txBody>
                    <a:bodyPr/>
                    <a:lstStyle/>
                    <a:p>
                      <a:endParaRPr dirty="0" lang="sv-SE"/>
                    </a:p>
                  </a:txBody>
                  <a:tcPr/>
                </a:tc>
                <a:tc hMerge="1">
                  <a:txBody>
                    <a:bodyPr/>
                    <a:lstStyle/>
                    <a:p>
                      <a:endParaRPr dirty="0" lang="sv-SE"/>
                    </a:p>
                  </a:txBody>
                  <a:tcPr/>
                </a:tc>
                <a:tc hMerge="1">
                  <a:txBody>
                    <a:bodyPr/>
                    <a:lstStyle/>
                    <a:p>
                      <a:endParaRPr dirty="0" lang="sv-SE"/>
                    </a:p>
                  </a:txBody>
                  <a:tcPr/>
                </a:tc>
                <a:tc>
                  <a:txBody>
                    <a:bodyPr/>
                    <a:lstStyle/>
                    <a:p>
                      <a:pPr algn="ctr"/>
                      <a:r>
                        <a:rPr b="1" dirty="0" lang="en-GB" sz="1800">
                          <a:solidFill>
                            <a:schemeClr val="bg1"/>
                          </a:solidFill>
                        </a:rPr>
                        <a:t>Format</a:t>
                      </a:r>
                      <a:endParaRPr b="1" dirty="0" lang="sv-SE" sz="1600">
                        <a:solidFill>
                          <a:schemeClr val="bg1"/>
                        </a:solidFill>
                      </a:endParaRPr>
                    </a:p>
                  </a:txBody>
                  <a:tcPr>
                    <a:solidFill>
                      <a:schemeClr val="tx1">
                        <a:lumMod val="85000"/>
                      </a:schemeClr>
                    </a:solidFill>
                  </a:tcPr>
                </a:tc>
                <a:extLst>
                  <a:ext uri="{0D108BD9-81ED-4DB2-BD59-A6C34878D82A}">
                    <a16:rowId xmlns:a16="http://schemas.microsoft.com/office/drawing/2014/main" val="10000"/>
                  </a:ext>
                </a:extLst>
              </a:tr>
              <a:tr h="329114">
                <a:tc>
                  <a:txBody>
                    <a:bodyPr/>
                    <a:lstStyle/>
                    <a:p>
                      <a:r>
                        <a:rPr b="1" dirty="0" lang="en-GB" sz="1500"/>
                        <a:t>Scattering R</a:t>
                      </a:r>
                      <a:endParaRPr b="1" dirty="0" lang="sv-SE" sz="1500"/>
                    </a:p>
                  </a:txBody>
                  <a:tcPr>
                    <a:solidFill>
                      <a:schemeClr val="accent2"/>
                    </a:solidFill>
                  </a:tcPr>
                </a:tc>
                <a:tc>
                  <a:txBody>
                    <a:bodyPr/>
                    <a:lstStyle/>
                    <a:p>
                      <a:r>
                        <a:rPr b="1" dirty="0" lang="en-GB" sz="1500"/>
                        <a:t>Scattering G</a:t>
                      </a:r>
                      <a:endParaRPr b="1" dirty="0" lang="sv-SE" sz="1500"/>
                    </a:p>
                  </a:txBody>
                  <a:tcPr>
                    <a:solidFill>
                      <a:schemeClr val="accent3"/>
                    </a:solidFill>
                  </a:tcPr>
                </a:tc>
                <a:tc>
                  <a:txBody>
                    <a:bodyPr/>
                    <a:lstStyle/>
                    <a:p>
                      <a:r>
                        <a:rPr b="1" dirty="0" lang="en-GB" sz="1500"/>
                        <a:t>Scattering B</a:t>
                      </a:r>
                      <a:endParaRPr b="1" dirty="0" lang="sv-SE" sz="1500"/>
                    </a:p>
                  </a:txBody>
                  <a:tcPr>
                    <a:solidFill>
                      <a:schemeClr val="accent1"/>
                    </a:solidFill>
                  </a:tcPr>
                </a:tc>
                <a:tc>
                  <a:txBody>
                    <a:bodyPr/>
                    <a:lstStyle/>
                    <a:p>
                      <a:r>
                        <a:rPr b="1" dirty="0" lang="en-GB" sz="1500"/>
                        <a:t>Extinction</a:t>
                      </a:r>
                      <a:endParaRPr b="1" dirty="0" lang="sv-SE" sz="1500"/>
                    </a:p>
                  </a:txBody>
                  <a:tcPr>
                    <a:solidFill>
                      <a:schemeClr val="tx1">
                        <a:lumMod val="65000"/>
                      </a:schemeClr>
                    </a:solidFill>
                  </a:tcPr>
                </a:tc>
                <a:tc>
                  <a:txBody>
                    <a:bodyPr/>
                    <a:lstStyle/>
                    <a:p>
                      <a:r>
                        <a:rPr b="1" dirty="0" lang="en-GB" sz="1500"/>
                        <a:t>RGBA16F</a:t>
                      </a:r>
                      <a:endParaRPr b="1" dirty="0" lang="sv-SE" sz="1500"/>
                    </a:p>
                  </a:txBody>
                  <a:tcPr>
                    <a:solidFill>
                      <a:schemeClr val="tx1">
                        <a:lumMod val="65000"/>
                      </a:schemeClr>
                    </a:solidFill>
                  </a:tcPr>
                </a:tc>
                <a:extLst>
                  <a:ext uri="{0D108BD9-81ED-4DB2-BD59-A6C34878D82A}">
                    <a16:rowId xmlns:a16="http://schemas.microsoft.com/office/drawing/2014/main" val="10001"/>
                  </a:ext>
                </a:extLst>
              </a:tr>
              <a:tr h="329114">
                <a:tc>
                  <a:txBody>
                    <a:bodyPr/>
                    <a:lstStyle/>
                    <a:p>
                      <a:r>
                        <a:rPr b="1" dirty="0" lang="en-GB" sz="1500"/>
                        <a:t>Emissive R</a:t>
                      </a:r>
                      <a:endParaRPr b="1" dirty="0" lang="sv-SE" sz="1500"/>
                    </a:p>
                  </a:txBody>
                  <a:tcPr>
                    <a:solidFill>
                      <a:schemeClr val="accent2"/>
                    </a:solidFill>
                  </a:tcPr>
                </a:tc>
                <a:tc>
                  <a:txBody>
                    <a:bodyPr/>
                    <a:lstStyle/>
                    <a:p>
                      <a:r>
                        <a:rPr b="1" dirty="0" lang="en-GB" sz="1500"/>
                        <a:t>Emissive G</a:t>
                      </a:r>
                      <a:endParaRPr b="1" dirty="0" lang="sv-SE" sz="1500"/>
                    </a:p>
                  </a:txBody>
                  <a:tcPr>
                    <a:solidFill>
                      <a:schemeClr val="accent3"/>
                    </a:solidFill>
                  </a:tcPr>
                </a:tc>
                <a:tc>
                  <a:txBody>
                    <a:bodyPr/>
                    <a:lstStyle/>
                    <a:p>
                      <a:r>
                        <a:rPr b="1" dirty="0" lang="en-GB" sz="1500"/>
                        <a:t>Emissive B</a:t>
                      </a:r>
                      <a:endParaRPr b="1" dirty="0" lang="sv-SE" sz="1500"/>
                    </a:p>
                  </a:txBody>
                  <a:tcPr>
                    <a:solidFill>
                      <a:schemeClr val="accent1"/>
                    </a:solidFill>
                  </a:tcPr>
                </a:tc>
                <a:tc>
                  <a:txBody>
                    <a:bodyPr/>
                    <a:lstStyle/>
                    <a:p>
                      <a:r>
                        <a:rPr b="1" dirty="0" lang="en-GB" sz="1500"/>
                        <a:t>Phase (g)</a:t>
                      </a:r>
                      <a:endParaRPr b="1" dirty="0" lang="sv-SE" sz="1500"/>
                    </a:p>
                  </a:txBody>
                  <a:tcPr>
                    <a:solidFill>
                      <a:schemeClr val="tx1">
                        <a:lumMod val="65000"/>
                      </a:schemeClr>
                    </a:solidFill>
                  </a:tcPr>
                </a:tc>
                <a:tc>
                  <a:txBody>
                    <a:bodyPr/>
                    <a:lstStyle/>
                    <a:p>
                      <a:r>
                        <a:rPr b="1" dirty="0" lang="en-GB" sz="1500"/>
                        <a:t>RGBA16F</a:t>
                      </a:r>
                      <a:endParaRPr b="1" dirty="0" lang="sv-SE" sz="1500"/>
                    </a:p>
                  </a:txBody>
                  <a:tcPr>
                    <a:solidFill>
                      <a:schemeClr val="tx1">
                        <a:lumMod val="65000"/>
                      </a:schemeClr>
                    </a:solidFill>
                  </a:tcPr>
                </a:tc>
                <a:extLst>
                  <a:ext uri="{0D108BD9-81ED-4DB2-BD59-A6C34878D82A}">
                    <a16:rowId xmlns:a16="http://schemas.microsoft.com/office/drawing/2014/main" val="10002"/>
                  </a:ext>
                </a:extLst>
              </a:tr>
            </a:tbl>
          </a:graphicData>
        </a:graphic>
      </p:graphicFrame>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8"/>
          <a:stretch/>
        </p:blipFill>
        <p:spPr>
          <a:xfrm>
            <a:off x="5442770" y="1312880"/>
            <a:ext cx="3250978" cy="3367746"/>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b="-9"/>
          <a:stretch/>
        </p:blipFill>
        <p:spPr>
          <a:xfrm>
            <a:off x="8846600" y="1312880"/>
            <a:ext cx="3240061" cy="3367746"/>
          </a:xfrm>
          <a:prstGeom prst="rect">
            <a:avLst/>
          </a:prstGeom>
        </p:spPr>
      </p:pic>
      <p:sp>
        <p:nvSpPr>
          <p:cNvPr id="4" name="TextBox 3"/>
          <p:cNvSpPr txBox="1"/>
          <p:nvPr/>
        </p:nvSpPr>
        <p:spPr>
          <a:xfrm>
            <a:off x="9628937" y="4305772"/>
            <a:ext cx="2457724" cy="369332"/>
          </a:xfrm>
          <a:prstGeom prst="rect">
            <a:avLst/>
          </a:prstGeom>
          <a:noFill/>
        </p:spPr>
        <p:txBody>
          <a:bodyPr rtlCol="0" wrap="none">
            <a:spAutoFit/>
          </a:bodyPr>
          <a:lstStyle/>
          <a:p>
            <a:pPr lvl="2" marL="0"/>
            <a:r>
              <a:rPr dirty="0" lang="en-GB"/>
              <a:t>With density textures</a:t>
            </a:r>
          </a:p>
        </p:txBody>
      </p:sp>
      <p:sp>
        <p:nvSpPr>
          <p:cNvPr id="10" name="TextBox 9"/>
          <p:cNvSpPr txBox="1"/>
          <p:nvPr/>
        </p:nvSpPr>
        <p:spPr>
          <a:xfrm>
            <a:off x="5865730" y="4305772"/>
            <a:ext cx="2828018" cy="369332"/>
          </a:xfrm>
          <a:prstGeom prst="rect">
            <a:avLst/>
          </a:prstGeom>
          <a:noFill/>
        </p:spPr>
        <p:txBody>
          <a:bodyPr rtlCol="0" wrap="none">
            <a:spAutoFit/>
          </a:bodyPr>
          <a:lstStyle/>
          <a:p>
            <a:pPr lvl="2" marL="0"/>
            <a:r>
              <a:rPr dirty="0" lang="en-GB"/>
              <a:t>Without density textures</a:t>
            </a:r>
          </a:p>
        </p:txBody>
      </p:sp>
    </p:spTree>
    <p:extLst>
      <p:ext uri="{BB962C8B-B14F-4D97-AF65-F5344CB8AC3E}">
        <p14:creationId xmlns:p14="http://schemas.microsoft.com/office/powerpoint/2010/main" val="113009140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xEl>
                                              <p:pRg end="6" st="6"/>
                                            </p:txEl>
                                          </p:spTgt>
                                        </p:tgtEl>
                                        <p:attrNameLst>
                                          <p:attrName>style.visibility</p:attrName>
                                        </p:attrNameLst>
                                      </p:cBhvr>
                                      <p:to>
                                        <p:strVal val="visible"/>
                                      </p:to>
                                    </p:set>
                                    <p:animEffect filter="fade" transition="in">
                                      <p:cBhvr>
                                        <p:cTn dur="500" id="7"/>
                                        <p:tgtEl>
                                          <p:spTgt spid="3">
                                            <p:txEl>
                                              <p:pRg end="6" st="6"/>
                                            </p:txEl>
                                          </p:spTgt>
                                        </p:tgtEl>
                                      </p:cBhvr>
                                    </p:animEffect>
                                  </p:childTnLst>
                                </p:cTn>
                              </p:par>
                              <p:par>
                                <p:cTn fill="hold" id="8" nodeType="withEffect" presetClass="entr" presetID="10" presetSubtype="0">
                                  <p:stCondLst>
                                    <p:cond delay="0"/>
                                  </p:stCondLst>
                                  <p:childTnLst>
                                    <p:set>
                                      <p:cBhvr>
                                        <p:cTn dur="1" fill="hold" id="9">
                                          <p:stCondLst>
                                            <p:cond delay="0"/>
                                          </p:stCondLst>
                                        </p:cTn>
                                        <p:tgtEl>
                                          <p:spTgt spid="3">
                                            <p:txEl>
                                              <p:pRg end="7" st="7"/>
                                            </p:txEl>
                                          </p:spTgt>
                                        </p:tgtEl>
                                        <p:attrNameLst>
                                          <p:attrName>style.visibility</p:attrName>
                                        </p:attrNameLst>
                                      </p:cBhvr>
                                      <p:to>
                                        <p:strVal val="visible"/>
                                      </p:to>
                                    </p:set>
                                    <p:animEffect filter="fade" transition="in">
                                      <p:cBhvr>
                                        <p:cTn dur="500" id="10"/>
                                        <p:tgtEl>
                                          <p:spTgt spid="3">
                                            <p:txEl>
                                              <p:pRg end="7" st="7"/>
                                            </p:txEl>
                                          </p:spTgt>
                                        </p:tgtEl>
                                      </p:cBhvr>
                                    </p:animEffect>
                                  </p:childTnLst>
                                </p:cTn>
                              </p:par>
                              <p:par>
                                <p:cTn fill="hold" id="11" nodeType="withEffect" presetClass="entr" presetID="10" presetSubtype="0">
                                  <p:stCondLst>
                                    <p:cond delay="0"/>
                                  </p:stCondLst>
                                  <p:childTnLst>
                                    <p:set>
                                      <p:cBhvr>
                                        <p:cTn dur="1" fill="hold" id="12">
                                          <p:stCondLst>
                                            <p:cond delay="0"/>
                                          </p:stCondLst>
                                        </p:cTn>
                                        <p:tgtEl>
                                          <p:spTgt spid="3">
                                            <p:txEl>
                                              <p:pRg end="8" st="8"/>
                                            </p:txEl>
                                          </p:spTgt>
                                        </p:tgtEl>
                                        <p:attrNameLst>
                                          <p:attrName>style.visibility</p:attrName>
                                        </p:attrNameLst>
                                      </p:cBhvr>
                                      <p:to>
                                        <p:strVal val="visible"/>
                                      </p:to>
                                    </p:set>
                                    <p:animEffect filter="fade" transition="in">
                                      <p:cBhvr>
                                        <p:cTn dur="500" id="13"/>
                                        <p:tgtEl>
                                          <p:spTgt spid="3">
                                            <p:txEl>
                                              <p:pRg end="8" st="8"/>
                                            </p:txEl>
                                          </p:spTgt>
                                        </p:tgtEl>
                                      </p:cBhvr>
                                    </p:animEffect>
                                  </p:childTnLst>
                                </p:cTn>
                              </p:par>
                              <p:par>
                                <p:cTn fill="hold" id="14" nodeType="withEffect" presetClass="entr" presetID="10" presetSubtype="0">
                                  <p:stCondLst>
                                    <p:cond delay="0"/>
                                  </p:stCondLst>
                                  <p:childTnLst>
                                    <p:set>
                                      <p:cBhvr>
                                        <p:cTn dur="1" fill="hold" id="15">
                                          <p:stCondLst>
                                            <p:cond delay="0"/>
                                          </p:stCondLst>
                                        </p:cTn>
                                        <p:tgtEl>
                                          <p:spTgt spid="3">
                                            <p:txEl>
                                              <p:pRg end="9" st="9"/>
                                            </p:txEl>
                                          </p:spTgt>
                                        </p:tgtEl>
                                        <p:attrNameLst>
                                          <p:attrName>style.visibility</p:attrName>
                                        </p:attrNameLst>
                                      </p:cBhvr>
                                      <p:to>
                                        <p:strVal val="visible"/>
                                      </p:to>
                                    </p:set>
                                    <p:animEffect filter="fade" transition="in">
                                      <p:cBhvr>
                                        <p:cTn dur="500" id="16"/>
                                        <p:tgtEl>
                                          <p:spTgt spid="3">
                                            <p:txEl>
                                              <p:pRg end="9" st="9"/>
                                            </p:txEl>
                                          </p:spTgt>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Our approach: </a:t>
            </a:r>
            <a:r>
              <a:rPr lang="en-GB" dirty="0">
                <a:solidFill>
                  <a:schemeClr val="accent6"/>
                </a:solidFill>
              </a:rPr>
              <a:t>data flow</a:t>
            </a:r>
            <a:endParaRPr lang="sv-SE" dirty="0">
              <a:solidFill>
                <a:schemeClr val="accent6"/>
              </a:solidFill>
            </a:endParaRPr>
          </a:p>
        </p:txBody>
      </p:sp>
      <p:grpSp>
        <p:nvGrpSpPr>
          <p:cNvPr id="19" name="Group 18"/>
          <p:cNvGrpSpPr/>
          <p:nvPr/>
        </p:nvGrpSpPr>
        <p:grpSpPr>
          <a:xfrm>
            <a:off x="1544484" y="3462168"/>
            <a:ext cx="2209043" cy="2038512"/>
            <a:chOff x="5097104" y="2669975"/>
            <a:chExt cx="2055134" cy="1720955"/>
          </a:xfrm>
          <a:solidFill>
            <a:schemeClr val="accent2">
              <a:alpha val="25098"/>
            </a:schemeClr>
          </a:solidFill>
        </p:grpSpPr>
        <p:sp>
          <p:nvSpPr>
            <p:cNvPr id="12" name="Trapezoid 11"/>
            <p:cNvSpPr/>
            <p:nvPr/>
          </p:nvSpPr>
          <p:spPr>
            <a:xfrm rot="16200000">
              <a:off x="5287983" y="2526676"/>
              <a:ext cx="1720955" cy="2007554"/>
            </a:xfrm>
            <a:prstGeom prst="trapezoid">
              <a:avLst>
                <a:gd name="adj" fmla="val 43655"/>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Trapezoid 15"/>
            <p:cNvSpPr/>
            <p:nvPr/>
          </p:nvSpPr>
          <p:spPr>
            <a:xfrm rot="16200000">
              <a:off x="5359630" y="2544579"/>
              <a:ext cx="1446698" cy="1971747"/>
            </a:xfrm>
            <a:prstGeom prst="trapezoid">
              <a:avLst>
                <a:gd name="adj" fmla="val 43655"/>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Trapezoid 6"/>
            <p:cNvSpPr/>
            <p:nvPr/>
          </p:nvSpPr>
          <p:spPr>
            <a:xfrm rot="5400000" flipV="1">
              <a:off x="5009575" y="3507280"/>
              <a:ext cx="222496" cy="47437"/>
            </a:xfrm>
            <a:prstGeom prst="trapezoid">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Trapezoid 17"/>
            <p:cNvSpPr/>
            <p:nvPr/>
          </p:nvSpPr>
          <p:spPr>
            <a:xfrm rot="5400000" flipV="1">
              <a:off x="6250067" y="3488760"/>
              <a:ext cx="1720955" cy="83386"/>
            </a:xfrm>
            <a:prstGeom prst="trapezoid">
              <a:avLst>
                <a:gd name="adj" fmla="val 173089"/>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1" name="Group 20"/>
          <p:cNvGrpSpPr/>
          <p:nvPr/>
        </p:nvGrpSpPr>
        <p:grpSpPr>
          <a:xfrm>
            <a:off x="5402073" y="3446743"/>
            <a:ext cx="2209043" cy="2038512"/>
            <a:chOff x="5097104" y="2669975"/>
            <a:chExt cx="2055134" cy="1720955"/>
          </a:xfrm>
          <a:solidFill>
            <a:srgbClr val="00B0F0">
              <a:alpha val="25098"/>
            </a:srgbClr>
          </a:solidFill>
        </p:grpSpPr>
        <p:sp>
          <p:nvSpPr>
            <p:cNvPr id="22" name="Trapezoid 21"/>
            <p:cNvSpPr/>
            <p:nvPr/>
          </p:nvSpPr>
          <p:spPr>
            <a:xfrm rot="16200000">
              <a:off x="5287983" y="2526676"/>
              <a:ext cx="1720955" cy="2007554"/>
            </a:xfrm>
            <a:prstGeom prst="trapezoid">
              <a:avLst>
                <a:gd name="adj" fmla="val 43655"/>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Trapezoid 22"/>
            <p:cNvSpPr/>
            <p:nvPr/>
          </p:nvSpPr>
          <p:spPr>
            <a:xfrm rot="16200000">
              <a:off x="5359630" y="2544579"/>
              <a:ext cx="1446698" cy="1971747"/>
            </a:xfrm>
            <a:prstGeom prst="trapezoid">
              <a:avLst>
                <a:gd name="adj" fmla="val 43655"/>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Trapezoid 23"/>
            <p:cNvSpPr/>
            <p:nvPr/>
          </p:nvSpPr>
          <p:spPr>
            <a:xfrm rot="5400000" flipV="1">
              <a:off x="5009575" y="3507280"/>
              <a:ext cx="222496" cy="47437"/>
            </a:xfrm>
            <a:prstGeom prst="trapezoid">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Trapezoid 24"/>
            <p:cNvSpPr/>
            <p:nvPr/>
          </p:nvSpPr>
          <p:spPr>
            <a:xfrm rot="5400000" flipV="1">
              <a:off x="6250067" y="3488760"/>
              <a:ext cx="1720955" cy="83386"/>
            </a:xfrm>
            <a:prstGeom prst="trapezoid">
              <a:avLst>
                <a:gd name="adj" fmla="val 173089"/>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6" name="Group 25"/>
          <p:cNvGrpSpPr/>
          <p:nvPr/>
        </p:nvGrpSpPr>
        <p:grpSpPr>
          <a:xfrm>
            <a:off x="9265462" y="3485771"/>
            <a:ext cx="2209043" cy="2038512"/>
            <a:chOff x="5097104" y="2669975"/>
            <a:chExt cx="2055134" cy="1720955"/>
          </a:xfrm>
          <a:solidFill>
            <a:schemeClr val="accent3">
              <a:alpha val="25098"/>
            </a:schemeClr>
          </a:solidFill>
        </p:grpSpPr>
        <p:sp>
          <p:nvSpPr>
            <p:cNvPr id="27" name="Trapezoid 26"/>
            <p:cNvSpPr/>
            <p:nvPr/>
          </p:nvSpPr>
          <p:spPr>
            <a:xfrm rot="16200000">
              <a:off x="5287983" y="2526676"/>
              <a:ext cx="1720955" cy="2007554"/>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rapezoid 27"/>
            <p:cNvSpPr/>
            <p:nvPr/>
          </p:nvSpPr>
          <p:spPr>
            <a:xfrm rot="16200000">
              <a:off x="5359630" y="2544579"/>
              <a:ext cx="1446698" cy="1971747"/>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Trapezoid 28"/>
            <p:cNvSpPr/>
            <p:nvPr/>
          </p:nvSpPr>
          <p:spPr>
            <a:xfrm rot="5400000" flipV="1">
              <a:off x="5009575" y="3507280"/>
              <a:ext cx="222496" cy="47437"/>
            </a:xfrm>
            <a:prstGeom prst="trapezoid">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Trapezoid 29"/>
            <p:cNvSpPr/>
            <p:nvPr/>
          </p:nvSpPr>
          <p:spPr>
            <a:xfrm rot="5400000" flipV="1">
              <a:off x="6250067" y="3488760"/>
              <a:ext cx="1720955" cy="83386"/>
            </a:xfrm>
            <a:prstGeom prst="trapezoid">
              <a:avLst>
                <a:gd name="adj" fmla="val 173089"/>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0" name="TextBox 19"/>
          <p:cNvSpPr txBox="1"/>
          <p:nvPr/>
        </p:nvSpPr>
        <p:spPr>
          <a:xfrm>
            <a:off x="1543296" y="5500393"/>
            <a:ext cx="2803973" cy="400110"/>
          </a:xfrm>
          <a:prstGeom prst="rect">
            <a:avLst/>
          </a:prstGeom>
          <a:noFill/>
        </p:spPr>
        <p:txBody>
          <a:bodyPr wrap="none" rtlCol="0">
            <a:spAutoFit/>
          </a:bodyPr>
          <a:lstStyle/>
          <a:p>
            <a:r>
              <a:rPr lang="en-GB" sz="2000" b="1" dirty="0">
                <a:solidFill>
                  <a:schemeClr val="accent2"/>
                </a:solidFill>
              </a:rPr>
              <a:t>1. Material properties</a:t>
            </a:r>
            <a:endParaRPr lang="sv-SE" sz="2000" b="1" dirty="0">
              <a:solidFill>
                <a:schemeClr val="accent2"/>
              </a:solidFill>
            </a:endParaRPr>
          </a:p>
        </p:txBody>
      </p:sp>
      <p:sp>
        <p:nvSpPr>
          <p:cNvPr id="32" name="TextBox 31"/>
          <p:cNvSpPr txBox="1"/>
          <p:nvPr/>
        </p:nvSpPr>
        <p:spPr>
          <a:xfrm>
            <a:off x="5104015" y="5524279"/>
            <a:ext cx="3179075" cy="400110"/>
          </a:xfrm>
          <a:prstGeom prst="rect">
            <a:avLst/>
          </a:prstGeom>
          <a:noFill/>
        </p:spPr>
        <p:txBody>
          <a:bodyPr wrap="none" rtlCol="0">
            <a:spAutoFit/>
          </a:bodyPr>
          <a:lstStyle/>
          <a:p>
            <a:r>
              <a:rPr lang="en-GB" sz="2000" b="1" dirty="0">
                <a:solidFill>
                  <a:srgbClr val="00B0F0"/>
                </a:solidFill>
              </a:rPr>
              <a:t>2. Froxel Light Scattering</a:t>
            </a:r>
            <a:endParaRPr lang="sv-SE" sz="2000" b="1" dirty="0">
              <a:solidFill>
                <a:srgbClr val="00B0F0"/>
              </a:solidFill>
            </a:endParaRPr>
          </a:p>
        </p:txBody>
      </p:sp>
      <p:sp>
        <p:nvSpPr>
          <p:cNvPr id="33" name="TextBox 32"/>
          <p:cNvSpPr txBox="1"/>
          <p:nvPr/>
        </p:nvSpPr>
        <p:spPr>
          <a:xfrm>
            <a:off x="9265462" y="5500681"/>
            <a:ext cx="2446504" cy="400110"/>
          </a:xfrm>
          <a:prstGeom prst="rect">
            <a:avLst/>
          </a:prstGeom>
          <a:noFill/>
        </p:spPr>
        <p:txBody>
          <a:bodyPr wrap="none" rtlCol="0">
            <a:spAutoFit/>
          </a:bodyPr>
          <a:lstStyle/>
          <a:p>
            <a:r>
              <a:rPr lang="en-GB" sz="2000" b="1" dirty="0">
                <a:solidFill>
                  <a:schemeClr val="accent3"/>
                </a:solidFill>
              </a:rPr>
              <a:t>3. Final integration</a:t>
            </a:r>
            <a:endParaRPr lang="sv-SE" sz="2000" b="1" dirty="0">
              <a:solidFill>
                <a:schemeClr val="accent3"/>
              </a:solidFill>
            </a:endParaRPr>
          </a:p>
        </p:txBody>
      </p:sp>
      <p:grpSp>
        <p:nvGrpSpPr>
          <p:cNvPr id="34" name="Group 33"/>
          <p:cNvGrpSpPr/>
          <p:nvPr/>
        </p:nvGrpSpPr>
        <p:grpSpPr>
          <a:xfrm flipH="1">
            <a:off x="1060247" y="4195654"/>
            <a:ext cx="503243" cy="380170"/>
            <a:chOff x="3245304" y="4589657"/>
            <a:chExt cx="585852" cy="447764"/>
          </a:xfrm>
          <a:solidFill>
            <a:schemeClr val="bg1"/>
          </a:solidFill>
        </p:grpSpPr>
        <p:sp>
          <p:nvSpPr>
            <p:cNvPr id="35" name="Rectangle 34"/>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Trapezoid 35"/>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Freeform 36"/>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41" name="Content Placeholder 2"/>
          <p:cNvSpPr>
            <a:spLocks noGrp="1"/>
          </p:cNvSpPr>
          <p:nvPr>
            <p:ph idx="1"/>
          </p:nvPr>
        </p:nvSpPr>
        <p:spPr>
          <a:xfrm>
            <a:off x="991465" y="1757627"/>
            <a:ext cx="3292084" cy="913367"/>
          </a:xfrm>
          <a:ln>
            <a:noFill/>
          </a:ln>
        </p:spPr>
        <p:txBody>
          <a:bodyPr>
            <a:noAutofit/>
          </a:bodyPr>
          <a:lstStyle/>
          <a:p>
            <a:pPr marL="0" indent="0" algn="ctr">
              <a:buNone/>
            </a:pPr>
            <a:r>
              <a:rPr lang="en-GB" sz="2400" dirty="0"/>
              <a:t>Participating media</a:t>
            </a:r>
            <a:br>
              <a:rPr lang="en-GB" sz="2400" dirty="0"/>
            </a:br>
            <a:r>
              <a:rPr lang="en-GB" sz="2400" dirty="0"/>
              <a:t>entities</a:t>
            </a:r>
          </a:p>
        </p:txBody>
      </p:sp>
      <p:sp>
        <p:nvSpPr>
          <p:cNvPr id="39" name="Right Arrow 38"/>
          <p:cNvSpPr/>
          <p:nvPr/>
        </p:nvSpPr>
        <p:spPr>
          <a:xfrm rot="16200000" flipH="1">
            <a:off x="1983423" y="3045173"/>
            <a:ext cx="1308168"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cxnSp>
        <p:nvCxnSpPr>
          <p:cNvPr id="6" name="Straight Connector 5"/>
          <p:cNvCxnSpPr/>
          <p:nvPr/>
        </p:nvCxnSpPr>
        <p:spPr>
          <a:xfrm>
            <a:off x="129876" y="3246331"/>
            <a:ext cx="119353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837498" y="1244009"/>
            <a:ext cx="23739" cy="4559406"/>
          </a:xfrm>
          <a:prstGeom prst="line">
            <a:avLst/>
          </a:prstGeom>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flipH="1">
            <a:off x="4924325" y="4190196"/>
            <a:ext cx="503243" cy="380170"/>
            <a:chOff x="3245304" y="4589657"/>
            <a:chExt cx="585852" cy="447764"/>
          </a:xfrm>
          <a:solidFill>
            <a:schemeClr val="bg1"/>
          </a:solidFill>
        </p:grpSpPr>
        <p:sp>
          <p:nvSpPr>
            <p:cNvPr id="69" name="Rectangle 68"/>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Trapezoid 69"/>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Freeform 70"/>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6" name="Group 75"/>
          <p:cNvGrpSpPr/>
          <p:nvPr/>
        </p:nvGrpSpPr>
        <p:grpSpPr>
          <a:xfrm flipH="1">
            <a:off x="8787714" y="4228477"/>
            <a:ext cx="503243" cy="380170"/>
            <a:chOff x="3245304" y="4589657"/>
            <a:chExt cx="585852" cy="447764"/>
          </a:xfrm>
          <a:solidFill>
            <a:schemeClr val="bg1"/>
          </a:solidFill>
        </p:grpSpPr>
        <p:sp>
          <p:nvSpPr>
            <p:cNvPr id="77" name="Rectangle 76"/>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Trapezoid 77"/>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Freeform 78"/>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80" name="Content Placeholder 2"/>
          <p:cNvSpPr txBox="1">
            <a:spLocks/>
          </p:cNvSpPr>
          <p:nvPr/>
        </p:nvSpPr>
        <p:spPr>
          <a:xfrm rot="16200000">
            <a:off x="-737811" y="4328364"/>
            <a:ext cx="2375824" cy="393018"/>
          </a:xfrm>
          <a:prstGeom prst="rect">
            <a:avLst/>
          </a:prstGeom>
          <a:ln>
            <a:no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1800" b="1" dirty="0"/>
              <a:t>Clip space volumes</a:t>
            </a:r>
          </a:p>
        </p:txBody>
      </p:sp>
      <p:sp>
        <p:nvSpPr>
          <p:cNvPr id="81" name="Content Placeholder 2"/>
          <p:cNvSpPr txBox="1">
            <a:spLocks/>
          </p:cNvSpPr>
          <p:nvPr/>
        </p:nvSpPr>
        <p:spPr>
          <a:xfrm rot="16200000">
            <a:off x="-319777" y="2068226"/>
            <a:ext cx="1576352" cy="393018"/>
          </a:xfrm>
          <a:prstGeom prst="rect">
            <a:avLst/>
          </a:prstGeom>
          <a:ln>
            <a:no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1800" b="1" dirty="0"/>
              <a:t>Input data</a:t>
            </a:r>
          </a:p>
        </p:txBody>
      </p:sp>
      <p:sp>
        <p:nvSpPr>
          <p:cNvPr id="82" name="Right Arrow 81"/>
          <p:cNvSpPr/>
          <p:nvPr/>
        </p:nvSpPr>
        <p:spPr>
          <a:xfrm rot="10800000" flipH="1">
            <a:off x="3776687" y="4293060"/>
            <a:ext cx="1127731"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3" name="Right Arrow 82"/>
          <p:cNvSpPr/>
          <p:nvPr/>
        </p:nvSpPr>
        <p:spPr>
          <a:xfrm rot="10800000" flipH="1">
            <a:off x="7630648" y="4308223"/>
            <a:ext cx="1128358"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4" name="Right Arrow 83"/>
          <p:cNvSpPr/>
          <p:nvPr/>
        </p:nvSpPr>
        <p:spPr>
          <a:xfrm rot="16200000" flipH="1">
            <a:off x="5829840" y="3045172"/>
            <a:ext cx="1308169"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5" name="Content Placeholder 2"/>
          <p:cNvSpPr txBox="1">
            <a:spLocks/>
          </p:cNvSpPr>
          <p:nvPr/>
        </p:nvSpPr>
        <p:spPr>
          <a:xfrm>
            <a:off x="4540503" y="1699082"/>
            <a:ext cx="3886842" cy="880729"/>
          </a:xfrm>
          <a:prstGeom prst="rect">
            <a:avLst/>
          </a:prstGeom>
          <a:ln>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2400" dirty="0"/>
              <a:t>Lighting and </a:t>
            </a:r>
            <a:br>
              <a:rPr lang="en-GB" sz="2400" dirty="0"/>
            </a:br>
            <a:r>
              <a:rPr lang="en-GB" sz="2400" dirty="0"/>
              <a:t>shadowing information</a:t>
            </a:r>
          </a:p>
        </p:txBody>
      </p:sp>
      <p:sp>
        <p:nvSpPr>
          <p:cNvPr id="44" name="Flowchart: Process 43"/>
          <p:cNvSpPr/>
          <p:nvPr/>
        </p:nvSpPr>
        <p:spPr>
          <a:xfrm>
            <a:off x="4600198" y="1645918"/>
            <a:ext cx="3968283" cy="4372109"/>
          </a:xfrm>
          <a:prstGeom prst="flowChartProcess">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19306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withEffect">
                                  <p:stCondLst>
                                    <p:cond delay="0"/>
                                  </p:stCondLst>
                                  <p:childTnLst>
                                    <p:animEffect transition="out" filter="fade">
                                      <p:cBhvr>
                                        <p:cTn id="6" dur="500" tmFilter="0, 0; .2, .5; .8, .5; 1, 0"/>
                                        <p:tgtEl>
                                          <p:spTgt spid="44"/>
                                        </p:tgtEl>
                                      </p:cBhvr>
                                    </p:animEffect>
                                    <p:animScale>
                                      <p:cBhvr>
                                        <p:cTn id="7" dur="250" autoRev="1" fill="hold"/>
                                        <p:tgtEl>
                                          <p:spTgt spid="4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solidFill>
                  <a:srgbClr val="00B0F0"/>
                </a:solidFill>
              </a:rPr>
              <a:t>Froxel integration</a:t>
            </a:r>
            <a:endParaRPr lang="sv-SE" dirty="0">
              <a:solidFill>
                <a:srgbClr val="00B0F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6111" y="1942666"/>
                <a:ext cx="8946541" cy="4195481"/>
              </a:xfrm>
            </p:spPr>
            <p:txBody>
              <a:bodyPr>
                <a:normAutofit/>
              </a:bodyPr>
              <a:lstStyle/>
              <a:p>
                <a:r>
                  <a:rPr lang="en-GB" sz="2400" dirty="0"/>
                  <a:t>Per </a:t>
                </a:r>
                <a:r>
                  <a:rPr lang="en-GB" sz="2400" dirty="0" err="1"/>
                  <a:t>froxel</a:t>
                </a:r>
                <a:endParaRPr lang="en-GB" sz="2400" dirty="0"/>
              </a:p>
              <a:p>
                <a:pPr marL="800100" lvl="1" indent="-342900">
                  <a:buFont typeface="+mj-lt"/>
                  <a:buAutoNum type="arabicPeriod"/>
                </a:pPr>
                <a:r>
                  <a:rPr lang="en-GB" sz="2000" dirty="0"/>
                  <a:t>Sample </a:t>
                </a:r>
                <a:r>
                  <a:rPr lang="en-GB" sz="2000" dirty="0">
                    <a:solidFill>
                      <a:schemeClr val="accent2"/>
                    </a:solidFill>
                  </a:rPr>
                  <a:t>PM properties </a:t>
                </a:r>
                <a:r>
                  <a:rPr lang="en-GB" sz="2000" dirty="0"/>
                  <a:t>data</a:t>
                </a:r>
              </a:p>
              <a:p>
                <a:pPr marL="800100" lvl="1" indent="-342900">
                  <a:buFont typeface="+mj-lt"/>
                  <a:buAutoNum type="arabicPeriod"/>
                </a:pPr>
                <a:r>
                  <a:rPr lang="en-GB" sz="2000" dirty="0"/>
                  <a:t>Evaluate</a:t>
                </a:r>
              </a:p>
              <a:p>
                <a:pPr marL="1200150" lvl="2" indent="-342900">
                  <a:buFont typeface="+mj-lt"/>
                  <a:buAutoNum type="arabicPeriod"/>
                </a:pPr>
                <a:r>
                  <a:rPr lang="en-GB" sz="1800" dirty="0">
                    <a:solidFill>
                      <a:srgbClr val="00B0F0"/>
                    </a:solidFill>
                  </a:rPr>
                  <a:t>Scattered light </a:t>
                </a:r>
                <a14:m>
                  <m:oMath xmlns:m="http://schemas.openxmlformats.org/officeDocument/2006/math">
                    <m:r>
                      <a:rPr lang="en-GB" sz="1800" b="1" i="1">
                        <a:solidFill>
                          <a:schemeClr val="tx1">
                            <a:lumMod val="85000"/>
                          </a:schemeClr>
                        </a:solidFill>
                        <a:latin typeface="Cambria Math" panose="02040503050406030204" pitchFamily="18" charset="0"/>
                        <a:ea typeface="Cambria Math" panose="02040503050406030204" pitchFamily="18" charset="0"/>
                      </a:rPr>
                      <m:t>𝑳𝒔𝒄𝒂𝒕</m:t>
                    </m:r>
                    <m:d>
                      <m:dPr>
                        <m:ctrlPr>
                          <a:rPr lang="en-GB" sz="1800" b="1" i="1">
                            <a:solidFill>
                              <a:schemeClr val="tx1">
                                <a:lumMod val="85000"/>
                              </a:schemeClr>
                            </a:solidFill>
                            <a:latin typeface="Cambria Math" panose="02040503050406030204" pitchFamily="18" charset="0"/>
                            <a:ea typeface="Cambria Math" panose="02040503050406030204" pitchFamily="18" charset="0"/>
                          </a:rPr>
                        </m:ctrlPr>
                      </m:dPr>
                      <m:e>
                        <m:r>
                          <a:rPr lang="en-GB" sz="1800" b="1" i="1">
                            <a:solidFill>
                              <a:schemeClr val="tx1">
                                <a:lumMod val="85000"/>
                              </a:schemeClr>
                            </a:solidFill>
                            <a:latin typeface="Cambria Math" panose="02040503050406030204" pitchFamily="18" charset="0"/>
                            <a:ea typeface="Cambria Math" panose="02040503050406030204" pitchFamily="18" charset="0"/>
                          </a:rPr>
                          <m:t>𝒙𝒕</m:t>
                        </m:r>
                        <m:r>
                          <a:rPr lang="en-GB" sz="1800" b="1" i="1">
                            <a:solidFill>
                              <a:schemeClr val="tx1">
                                <a:lumMod val="85000"/>
                              </a:schemeClr>
                            </a:solidFill>
                            <a:latin typeface="Cambria Math" panose="02040503050406030204" pitchFamily="18" charset="0"/>
                            <a:ea typeface="Cambria Math" panose="02040503050406030204" pitchFamily="18" charset="0"/>
                          </a:rPr>
                          <m:t>,</m:t>
                        </m:r>
                        <m:r>
                          <a:rPr lang="en-GB" sz="1800" b="1" i="1">
                            <a:solidFill>
                              <a:schemeClr val="tx1">
                                <a:lumMod val="85000"/>
                              </a:schemeClr>
                            </a:solidFill>
                            <a:latin typeface="Cambria Math" panose="02040503050406030204" pitchFamily="18" charset="0"/>
                            <a:ea typeface="Cambria Math" panose="02040503050406030204" pitchFamily="18" charset="0"/>
                          </a:rPr>
                          <m:t>𝝎</m:t>
                        </m:r>
                        <m:r>
                          <a:rPr lang="en-GB" sz="1800" b="1" i="1">
                            <a:solidFill>
                              <a:schemeClr val="tx1">
                                <a:lumMod val="85000"/>
                              </a:schemeClr>
                            </a:solidFill>
                            <a:latin typeface="Cambria Math" panose="02040503050406030204" pitchFamily="18" charset="0"/>
                            <a:ea typeface="Cambria Math" panose="02040503050406030204" pitchFamily="18" charset="0"/>
                          </a:rPr>
                          <m:t>𝒐</m:t>
                        </m:r>
                      </m:e>
                    </m:d>
                  </m:oMath>
                </a14:m>
                <a:endParaRPr lang="en-GB" sz="1800" dirty="0"/>
              </a:p>
              <a:p>
                <a:pPr marL="1200150" lvl="2" indent="-342900">
                  <a:buFont typeface="+mj-lt"/>
                  <a:buAutoNum type="arabicPeriod"/>
                </a:pPr>
                <a:r>
                  <a:rPr lang="en-GB" sz="1800" dirty="0">
                    <a:solidFill>
                      <a:srgbClr val="00B0F0"/>
                    </a:solidFill>
                  </a:rPr>
                  <a:t>Extinction</a:t>
                </a:r>
                <a:endParaRPr lang="en-GB" sz="1800" dirty="0"/>
              </a:p>
              <a:p>
                <a:pPr marL="400050"/>
                <a:endParaRPr lang="en-GB" sz="2400" dirty="0"/>
              </a:p>
              <a:p>
                <a:pPr marL="400050"/>
                <a:r>
                  <a:rPr lang="en-GB" sz="2400" dirty="0">
                    <a:solidFill>
                      <a:srgbClr val="00B0F0"/>
                    </a:solidFill>
                  </a:rPr>
                  <a:t>Scattered light</a:t>
                </a:r>
                <a:r>
                  <a:rPr lang="en-GB" sz="2400" dirty="0"/>
                  <a:t>: </a:t>
                </a:r>
              </a:p>
              <a:p>
                <a:pPr marL="800100" lvl="1"/>
                <a:r>
                  <a:rPr lang="en-GB" sz="2000" dirty="0"/>
                  <a:t>1 sample per </a:t>
                </a:r>
                <a:r>
                  <a:rPr lang="en-GB" sz="2000" dirty="0" err="1"/>
                  <a:t>froxel</a:t>
                </a:r>
                <a:endParaRPr lang="en-GB" sz="2000" dirty="0"/>
              </a:p>
              <a:p>
                <a:pPr marL="800100" lvl="1"/>
                <a:r>
                  <a:rPr lang="en-GB" sz="2000" dirty="0"/>
                  <a:t>Integrate all light sources: </a:t>
                </a:r>
                <a:r>
                  <a:rPr lang="en-GB" sz="2000" dirty="0">
                    <a:solidFill>
                      <a:srgbClr val="00B0F0"/>
                    </a:solidFill>
                  </a:rPr>
                  <a:t>indirect light </a:t>
                </a:r>
                <a:r>
                  <a:rPr lang="en-GB" sz="2000" dirty="0"/>
                  <a:t>+ </a:t>
                </a:r>
                <a:r>
                  <a:rPr lang="en-GB" sz="2000" dirty="0">
                    <a:solidFill>
                      <a:srgbClr val="00B0F0"/>
                    </a:solidFill>
                  </a:rPr>
                  <a:t>sun</a:t>
                </a:r>
                <a:r>
                  <a:rPr lang="en-GB" sz="2000" dirty="0"/>
                  <a:t> + </a:t>
                </a:r>
                <a:r>
                  <a:rPr lang="en-GB" sz="2000" dirty="0">
                    <a:solidFill>
                      <a:srgbClr val="00B0F0"/>
                    </a:solidFill>
                  </a:rPr>
                  <a:t>local lights</a:t>
                </a:r>
              </a:p>
              <a:p>
                <a:pPr marL="400050"/>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6111" y="1942666"/>
                <a:ext cx="8946541" cy="4195481"/>
              </a:xfrm>
              <a:blipFill rotWithShape="0">
                <a:blip r:embed="rId3"/>
                <a:stretch>
                  <a:fillRect l="-545" t="-1163"/>
                </a:stretch>
              </a:blipFill>
            </p:spPr>
            <p:txBody>
              <a:bodyPr/>
              <a:lstStyle/>
              <a:p>
                <a:r>
                  <a:rPr lang="sv-SE">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1545294644"/>
              </p:ext>
            </p:extLst>
          </p:nvPr>
        </p:nvGraphicFramePr>
        <p:xfrm>
          <a:off x="5380079" y="3168504"/>
          <a:ext cx="6721519" cy="888207"/>
        </p:xfrm>
        <a:graphic>
          <a:graphicData uri="http://schemas.openxmlformats.org/drawingml/2006/table">
            <a:tbl>
              <a:tblPr firstRow="1" bandRow="1">
                <a:tableStyleId>{5C22544A-7EE6-4342-B048-85BDC9FD1C3A}</a:tableStyleId>
              </a:tblPr>
              <a:tblGrid>
                <a:gridCol w="1403495">
                  <a:extLst>
                    <a:ext uri="{9D8B030D-6E8A-4147-A177-3AD203B41FA5}">
                      <a16:colId xmlns:a16="http://schemas.microsoft.com/office/drawing/2014/main" val="20000"/>
                    </a:ext>
                  </a:extLst>
                </a:gridCol>
                <a:gridCol w="1307805">
                  <a:extLst>
                    <a:ext uri="{9D8B030D-6E8A-4147-A177-3AD203B41FA5}">
                      <a16:colId xmlns:a16="http://schemas.microsoft.com/office/drawing/2014/main" val="20001"/>
                    </a:ext>
                  </a:extLst>
                </a:gridCol>
                <a:gridCol w="1265274">
                  <a:extLst>
                    <a:ext uri="{9D8B030D-6E8A-4147-A177-3AD203B41FA5}">
                      <a16:colId xmlns:a16="http://schemas.microsoft.com/office/drawing/2014/main" val="20002"/>
                    </a:ext>
                  </a:extLst>
                </a:gridCol>
                <a:gridCol w="1510562">
                  <a:extLst>
                    <a:ext uri="{9D8B030D-6E8A-4147-A177-3AD203B41FA5}">
                      <a16:colId xmlns:a16="http://schemas.microsoft.com/office/drawing/2014/main" val="20003"/>
                    </a:ext>
                  </a:extLst>
                </a:gridCol>
                <a:gridCol w="1234383">
                  <a:extLst>
                    <a:ext uri="{9D8B030D-6E8A-4147-A177-3AD203B41FA5}">
                      <a16:colId xmlns:a16="http://schemas.microsoft.com/office/drawing/2014/main" val="20004"/>
                    </a:ext>
                  </a:extLst>
                </a:gridCol>
              </a:tblGrid>
              <a:tr h="458942">
                <a:tc gridSpan="4">
                  <a:txBody>
                    <a:bodyPr/>
                    <a:lstStyle/>
                    <a:p>
                      <a:pPr algn="ctr"/>
                      <a:r>
                        <a:rPr lang="en-GB" sz="2000" b="1" dirty="0">
                          <a:solidFill>
                            <a:schemeClr val="bg1"/>
                          </a:solidFill>
                        </a:rPr>
                        <a:t> Scattering/Transmittance</a:t>
                      </a:r>
                      <a:r>
                        <a:rPr lang="en-GB" sz="2000" b="1" baseline="0" dirty="0">
                          <a:solidFill>
                            <a:schemeClr val="bg1"/>
                          </a:solidFill>
                        </a:rPr>
                        <a:t> </a:t>
                      </a:r>
                      <a:r>
                        <a:rPr lang="en-GB" sz="2000" b="1" dirty="0">
                          <a:solidFill>
                            <a:schemeClr val="bg1"/>
                          </a:solidFill>
                        </a:rPr>
                        <a:t>Buffer</a:t>
                      </a:r>
                      <a:endParaRPr lang="sv-SE" sz="2000" b="1" dirty="0">
                        <a:solidFill>
                          <a:schemeClr val="bg1"/>
                        </a:solidFill>
                      </a:endParaRPr>
                    </a:p>
                  </a:txBody>
                  <a:tcPr>
                    <a:solidFill>
                      <a:schemeClr val="tx1">
                        <a:lumMod val="85000"/>
                      </a:schemeClr>
                    </a:solidFill>
                  </a:tcPr>
                </a:tc>
                <a:tc hMerge="1">
                  <a:txBody>
                    <a:bodyPr/>
                    <a:lstStyle/>
                    <a:p>
                      <a:endParaRPr lang="sv-SE" dirty="0"/>
                    </a:p>
                  </a:txBody>
                  <a:tcPr/>
                </a:tc>
                <a:tc hMerge="1">
                  <a:txBody>
                    <a:bodyPr/>
                    <a:lstStyle/>
                    <a:p>
                      <a:endParaRPr lang="sv-SE" dirty="0"/>
                    </a:p>
                  </a:txBody>
                  <a:tcPr/>
                </a:tc>
                <a:tc hMerge="1">
                  <a:txBody>
                    <a:bodyPr/>
                    <a:lstStyle/>
                    <a:p>
                      <a:endParaRPr lang="sv-SE" dirty="0"/>
                    </a:p>
                  </a:txBody>
                  <a:tcPr/>
                </a:tc>
                <a:tc>
                  <a:txBody>
                    <a:bodyPr/>
                    <a:lstStyle/>
                    <a:p>
                      <a:pPr algn="ctr"/>
                      <a:r>
                        <a:rPr lang="en-GB" sz="2000" b="1" dirty="0">
                          <a:solidFill>
                            <a:schemeClr val="bg1"/>
                          </a:solidFill>
                        </a:rPr>
                        <a:t>Format</a:t>
                      </a:r>
                      <a:endParaRPr lang="sv-SE" sz="1600" b="1" dirty="0">
                        <a:solidFill>
                          <a:schemeClr val="bg1"/>
                        </a:solidFill>
                      </a:endParaRPr>
                    </a:p>
                  </a:txBody>
                  <a:tcPr>
                    <a:solidFill>
                      <a:schemeClr val="tx1">
                        <a:lumMod val="85000"/>
                      </a:schemeClr>
                    </a:solidFill>
                  </a:tcPr>
                </a:tc>
                <a:extLst>
                  <a:ext uri="{0D108BD9-81ED-4DB2-BD59-A6C34878D82A}">
                    <a16:rowId xmlns:a16="http://schemas.microsoft.com/office/drawing/2014/main" val="10000"/>
                  </a:ext>
                </a:extLst>
              </a:tr>
              <a:tr h="429265">
                <a:tc>
                  <a:txBody>
                    <a:bodyPr/>
                    <a:lstStyle/>
                    <a:p>
                      <a:endParaRPr lang="sv-SE" sz="1200" b="1" dirty="0"/>
                    </a:p>
                  </a:txBody>
                  <a:tcPr>
                    <a:lnR w="12700" cap="flat" cmpd="sng" algn="ctr">
                      <a:noFill/>
                      <a:prstDash val="solid"/>
                      <a:round/>
                      <a:headEnd type="none" w="med" len="med"/>
                      <a:tailEnd type="none" w="med" len="med"/>
                    </a:lnR>
                    <a:solidFill>
                      <a:schemeClr val="accent2"/>
                    </a:solidFill>
                  </a:tcPr>
                </a:tc>
                <a:tc>
                  <a:txBody>
                    <a:bodyPr/>
                    <a:lstStyle/>
                    <a:p>
                      <a:endParaRPr lang="sv-SE" sz="12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accent3"/>
                    </a:solidFill>
                  </a:tcPr>
                </a:tc>
                <a:tc>
                  <a:txBody>
                    <a:bodyPr/>
                    <a:lstStyle/>
                    <a:p>
                      <a:endParaRPr lang="sv-SE" sz="1200" b="1" dirty="0"/>
                    </a:p>
                  </a:txBody>
                  <a:tcPr>
                    <a:lnL w="12700" cap="flat" cmpd="sng" algn="ctr">
                      <a:noFill/>
                      <a:prstDash val="solid"/>
                      <a:round/>
                      <a:headEnd type="none" w="med" len="med"/>
                      <a:tailEnd type="none" w="med" len="med"/>
                    </a:lnL>
                    <a:solidFill>
                      <a:schemeClr val="accent1"/>
                    </a:solidFill>
                  </a:tcPr>
                </a:tc>
                <a:tc>
                  <a:txBody>
                    <a:bodyPr/>
                    <a:lstStyle/>
                    <a:p>
                      <a:pPr algn="ctr"/>
                      <a:r>
                        <a:rPr lang="en-GB" sz="2000" b="1" dirty="0"/>
                        <a:t>Extinction</a:t>
                      </a:r>
                      <a:endParaRPr lang="sv-SE" sz="1200" b="1" dirty="0"/>
                    </a:p>
                  </a:txBody>
                  <a:tcPr anchor="ctr">
                    <a:solidFill>
                      <a:schemeClr val="tx1">
                        <a:lumMod val="65000"/>
                      </a:schemeClr>
                    </a:solidFill>
                  </a:tcPr>
                </a:tc>
                <a:tc>
                  <a:txBody>
                    <a:bodyPr/>
                    <a:lstStyle/>
                    <a:p>
                      <a:pPr algn="ctr"/>
                      <a:r>
                        <a:rPr lang="en-GB" sz="1800" b="1" dirty="0"/>
                        <a:t>RGBA16F</a:t>
                      </a:r>
                      <a:endParaRPr lang="sv-SE" sz="1200" b="1" dirty="0"/>
                    </a:p>
                  </a:txBody>
                  <a:tcPr anchor="ctr">
                    <a:solidFill>
                      <a:schemeClr val="tx1">
                        <a:lumMod val="65000"/>
                      </a:schemeClr>
                    </a:solidFill>
                  </a:tcPr>
                </a:tc>
                <a:extLst>
                  <a:ext uri="{0D108BD9-81ED-4DB2-BD59-A6C34878D82A}">
                    <a16:rowId xmlns:a16="http://schemas.microsoft.com/office/drawing/2014/main" val="10001"/>
                  </a:ext>
                </a:extLst>
              </a:tr>
            </a:tbl>
          </a:graphicData>
        </a:graphic>
      </p:graphicFrame>
      <p:sp>
        <p:nvSpPr>
          <p:cNvPr id="5" name="TextBox 4"/>
          <p:cNvSpPr txBox="1"/>
          <p:nvPr/>
        </p:nvSpPr>
        <p:spPr>
          <a:xfrm>
            <a:off x="5433391" y="3640297"/>
            <a:ext cx="3937296" cy="400110"/>
          </a:xfrm>
          <a:prstGeom prst="rect">
            <a:avLst/>
          </a:prstGeom>
          <a:noFill/>
        </p:spPr>
        <p:txBody>
          <a:bodyPr wrap="none" rtlCol="0">
            <a:spAutoFit/>
          </a:bodyPr>
          <a:lstStyle/>
          <a:p>
            <a:r>
              <a:rPr lang="en-GB" sz="2000" b="1" dirty="0">
                <a:solidFill>
                  <a:schemeClr val="dk1"/>
                </a:solidFill>
              </a:rPr>
              <a:t>Scattered light to camera RGB</a:t>
            </a:r>
            <a:endParaRPr lang="sv-SE" sz="2000" b="1" dirty="0">
              <a:solidFill>
                <a:schemeClr val="dk1"/>
              </a:solidFill>
            </a:endParaRPr>
          </a:p>
        </p:txBody>
      </p:sp>
    </p:spTree>
    <p:extLst>
      <p:ext uri="{BB962C8B-B14F-4D97-AF65-F5344CB8AC3E}">
        <p14:creationId xmlns:p14="http://schemas.microsoft.com/office/powerpoint/2010/main" val="428954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solidFill>
                  <a:srgbClr val="00B0F0"/>
                </a:solidFill>
              </a:rPr>
              <a:t>Froxel integration</a:t>
            </a:r>
            <a:r>
              <a:rPr lang="en-GB" dirty="0"/>
              <a:t>: Sun/Ambient/Emissive</a:t>
            </a:r>
            <a:endParaRPr lang="sv-SE" dirty="0"/>
          </a:p>
        </p:txBody>
      </p:sp>
      <p:sp>
        <p:nvSpPr>
          <p:cNvPr id="3" name="Content Placeholder 2"/>
          <p:cNvSpPr>
            <a:spLocks noGrp="1"/>
          </p:cNvSpPr>
          <p:nvPr>
            <p:ph idx="1"/>
          </p:nvPr>
        </p:nvSpPr>
        <p:spPr>
          <a:xfrm>
            <a:off x="86444" y="1706260"/>
            <a:ext cx="8946541" cy="4195481"/>
          </a:xfrm>
        </p:spPr>
        <p:txBody>
          <a:bodyPr/>
          <a:lstStyle/>
          <a:p>
            <a:pPr lvl="4"/>
            <a:endParaRPr lang="en-GB" sz="1200" dirty="0">
              <a:solidFill>
                <a:srgbClr val="00B0F0"/>
              </a:solidFill>
            </a:endParaRPr>
          </a:p>
          <a:p>
            <a:r>
              <a:rPr lang="en-GB" dirty="0">
                <a:solidFill>
                  <a:srgbClr val="00B0F0"/>
                </a:solidFill>
              </a:rPr>
              <a:t>Indirect light </a:t>
            </a:r>
            <a:r>
              <a:rPr lang="en-GB" dirty="0"/>
              <a:t>on local fog volume</a:t>
            </a:r>
          </a:p>
          <a:p>
            <a:pPr lvl="1"/>
            <a:r>
              <a:rPr lang="en-GB" dirty="0"/>
              <a:t>From Frostbite diffuse SH light probe</a:t>
            </a:r>
          </a:p>
          <a:p>
            <a:pPr lvl="2"/>
            <a:r>
              <a:rPr lang="en-GB" dirty="0"/>
              <a:t>1 probe at volume centre</a:t>
            </a:r>
          </a:p>
          <a:p>
            <a:pPr lvl="2"/>
            <a:r>
              <a:rPr lang="en-GB" dirty="0"/>
              <a:t>Integrate w.r.t. phase function </a:t>
            </a:r>
            <a:br>
              <a:rPr lang="en-GB" dirty="0"/>
            </a:br>
            <a:r>
              <a:rPr lang="en-GB" dirty="0"/>
              <a:t>as a SH cosine lobe [</a:t>
            </a:r>
            <a:r>
              <a:rPr lang="en-GB" dirty="0">
                <a:solidFill>
                  <a:schemeClr val="tx1">
                    <a:lumMod val="50000"/>
                  </a:schemeClr>
                </a:solidFill>
              </a:rPr>
              <a:t>Wronski14</a:t>
            </a:r>
            <a:r>
              <a:rPr lang="en-GB" dirty="0"/>
              <a:t>]</a:t>
            </a:r>
          </a:p>
          <a:p>
            <a:pPr marL="0" indent="0">
              <a:buNone/>
            </a:pPr>
            <a:endParaRPr lang="en-GB" dirty="0">
              <a:solidFill>
                <a:srgbClr val="00B0F0"/>
              </a:solidFill>
            </a:endParaRPr>
          </a:p>
          <a:p>
            <a:pPr lvl="1"/>
            <a:endParaRPr lang="en-GB" dirty="0"/>
          </a:p>
          <a:p>
            <a:r>
              <a:rPr lang="en-GB" dirty="0">
                <a:solidFill>
                  <a:srgbClr val="00B0F0"/>
                </a:solidFill>
              </a:rPr>
              <a:t>Sun light</a:t>
            </a:r>
          </a:p>
          <a:p>
            <a:pPr lvl="1"/>
            <a:r>
              <a:rPr lang="en-GB" dirty="0"/>
              <a:t>Sample cascaded shadow maps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337" y="1286540"/>
            <a:ext cx="7200664" cy="47903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1335" y="1286540"/>
            <a:ext cx="7200665" cy="47903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1334" y="1286540"/>
            <a:ext cx="7200665" cy="4790375"/>
          </a:xfrm>
          <a:prstGeom prst="rect">
            <a:avLst/>
          </a:prstGeom>
        </p:spPr>
      </p:pic>
    </p:spTree>
    <p:extLst>
      <p:ext uri="{BB962C8B-B14F-4D97-AF65-F5344CB8AC3E}">
        <p14:creationId xmlns:p14="http://schemas.microsoft.com/office/powerpoint/2010/main" val="377438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45" r="-81"/>
          <a:stretch/>
        </p:blipFill>
        <p:spPr>
          <a:xfrm>
            <a:off x="4346128" y="-10274"/>
            <a:ext cx="4646086" cy="5667026"/>
          </a:xfrm>
          <a:prstGeom prst="rect">
            <a:avLst/>
          </a:prstGeom>
        </p:spPr>
      </p:pic>
      <p:sp>
        <p:nvSpPr>
          <p:cNvPr id="2" name="Title 1"/>
          <p:cNvSpPr>
            <a:spLocks noGrp="1"/>
          </p:cNvSpPr>
          <p:nvPr>
            <p:ph type="ctrTitle"/>
          </p:nvPr>
        </p:nvSpPr>
        <p:spPr>
          <a:xfrm>
            <a:off x="4" y="5851961"/>
            <a:ext cx="12191996" cy="508571"/>
          </a:xfrm>
        </p:spPr>
        <p:txBody>
          <a:bodyPr/>
          <a:lstStyle/>
          <a:p>
            <a:pPr algn="ctr"/>
            <a:r>
              <a:rPr b="1" dirty="0" lang="en-GB" sz="3100"/>
              <a:t>Physically Based and Unified Volumetric Rendering in Frostbite</a:t>
            </a:r>
            <a:endParaRPr b="1" dirty="0" lang="sv-SE" sz="3100"/>
          </a:p>
        </p:txBody>
      </p:sp>
      <p:sp>
        <p:nvSpPr>
          <p:cNvPr id="3" name="Subtitle 2"/>
          <p:cNvSpPr>
            <a:spLocks noGrp="1"/>
          </p:cNvSpPr>
          <p:nvPr>
            <p:ph idx="1" type="subTitle"/>
          </p:nvPr>
        </p:nvSpPr>
        <p:spPr>
          <a:xfrm>
            <a:off x="0" y="6386166"/>
            <a:ext cx="12192000" cy="471834"/>
          </a:xfrm>
        </p:spPr>
        <p:txBody>
          <a:bodyPr anchor="b">
            <a:normAutofit/>
          </a:bodyPr>
          <a:lstStyle/>
          <a:p>
            <a:pPr algn="ctr"/>
            <a:r>
              <a:rPr dirty="0" lang="en-GB" sz="2400">
                <a:solidFill>
                  <a:schemeClr val="accent6"/>
                </a:solidFill>
              </a:rPr>
              <a:t>Sebastien Hillaire - Electronic Arts / frostbite</a:t>
            </a:r>
            <a:endParaRPr dirty="0" lang="sv-SE" sz="2400">
              <a:solidFill>
                <a:schemeClr val="accent6"/>
              </a:solidFill>
            </a:endParaRPr>
          </a:p>
        </p:txBody>
      </p:sp>
      <p:grpSp>
        <p:nvGrpSpPr>
          <p:cNvPr id="4" name="Group 3"/>
          <p:cNvGrpSpPr/>
          <p:nvPr/>
        </p:nvGrpSpPr>
        <p:grpSpPr>
          <a:xfrm>
            <a:off x="8992214" y="0"/>
            <a:ext cx="3199786" cy="2180156"/>
            <a:chOff x="1893346" y="0"/>
            <a:chExt cx="2269863" cy="1546558"/>
          </a:xfrm>
        </p:grpSpPr>
        <p:sp>
          <p:nvSpPr>
            <p:cNvPr id="5" name="Rectangle 4"/>
            <p:cNvSpPr/>
            <p:nvPr/>
          </p:nvSpPr>
          <p:spPr>
            <a:xfrm>
              <a:off x="1893346" y="0"/>
              <a:ext cx="2269863" cy="1546558"/>
            </a:xfrm>
            <a:prstGeom prst="rect">
              <a:avLst/>
            </a:prstGeom>
            <a:solidFill>
              <a:srgbClr val="4C7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sv-SE"/>
            </a:p>
          </p:txBody>
        </p:sp>
        <p:pic>
          <p:nvPicPr>
            <p:cNvPr descr="S15_sub.pdf" id="6" name="Picture 5"/>
            <p:cNvPicPr>
              <a:picLocks noChangeAspect="1"/>
            </p:cNvPicPr>
            <p:nvPr/>
          </p:nvPicPr>
          <p:blipFill rotWithShape="1">
            <a:blip r:embed="rId4">
              <a:extLst>
                <a:ext uri="{28A0092B-C50C-407E-A947-70E740481C1C}">
                  <a14:useLocalDpi xmlns:a14="http://schemas.microsoft.com/office/drawing/2010/main" val="0"/>
                </a:ext>
              </a:extLst>
            </a:blip>
            <a:srcRect r="-2"/>
            <a:stretch/>
          </p:blipFill>
          <p:spPr bwMode="auto">
            <a:xfrm>
              <a:off x="1893346" y="0"/>
              <a:ext cx="2269863" cy="154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b="22" r="41"/>
          <a:stretch/>
        </p:blipFill>
        <p:spPr>
          <a:xfrm>
            <a:off x="0" y="-10274"/>
            <a:ext cx="4519864" cy="5656752"/>
          </a:xfrm>
          <a:prstGeom prst="rect">
            <a:avLst/>
          </a:prstGeom>
        </p:spPr>
      </p:pic>
      <p:pic>
        <p:nvPicPr>
          <p:cNvPr descr="https://frostbite.ea.com/download/attachments/1442550/Frostbite_Black.png?version=1&amp;modificationDate=1364395954800&amp;api=v2" id="1026" name="Picture 2"/>
          <p:cNvPicPr>
            <a:picLocks noChangeArrowheads="1" noChangeAspect="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8992214" y="2181421"/>
            <a:ext cx="3199786" cy="3406879"/>
          </a:xfrm>
          <a:prstGeom prst="rect">
            <a:avLst/>
          </a:prstGeom>
          <a:noFill/>
        </p:spPr>
      </p:pic>
    </p:spTree>
    <p:extLst>
      <p:ext uri="{BB962C8B-B14F-4D97-AF65-F5344CB8AC3E}">
        <p14:creationId xmlns:p14="http://schemas.microsoft.com/office/powerpoint/2010/main" val="3333613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solidFill>
                  <a:srgbClr val="00B0F0"/>
                </a:solidFill>
              </a:rPr>
              <a:t>Froxel integration</a:t>
            </a:r>
            <a:r>
              <a:rPr lang="en-GB" dirty="0"/>
              <a:t>: Local lights</a:t>
            </a:r>
            <a:endParaRPr lang="sv-SE" dirty="0"/>
          </a:p>
        </p:txBody>
      </p:sp>
      <p:sp>
        <p:nvSpPr>
          <p:cNvPr id="3" name="Content Placeholder 2"/>
          <p:cNvSpPr>
            <a:spLocks noGrp="1"/>
          </p:cNvSpPr>
          <p:nvPr>
            <p:ph idx="1"/>
          </p:nvPr>
        </p:nvSpPr>
        <p:spPr>
          <a:xfrm>
            <a:off x="0" y="1759243"/>
            <a:ext cx="8946541" cy="4195481"/>
          </a:xfrm>
        </p:spPr>
        <p:txBody>
          <a:bodyPr/>
          <a:lstStyle/>
          <a:p>
            <a:r>
              <a:rPr lang="en-GB" dirty="0">
                <a:solidFill>
                  <a:srgbClr val="00B0F0"/>
                </a:solidFill>
              </a:rPr>
              <a:t>Local lights</a:t>
            </a:r>
          </a:p>
          <a:p>
            <a:pPr lvl="1"/>
            <a:r>
              <a:rPr lang="en-GB" dirty="0"/>
              <a:t>Reuse tiled-lighting code</a:t>
            </a:r>
          </a:p>
          <a:p>
            <a:pPr lvl="1"/>
            <a:r>
              <a:rPr lang="en-GB" dirty="0"/>
              <a:t>Use forward tile light list post-culling</a:t>
            </a:r>
          </a:p>
          <a:p>
            <a:pPr lvl="1"/>
            <a:r>
              <a:rPr lang="en-GB" dirty="0"/>
              <a:t>No scattering? skip local lights</a:t>
            </a:r>
          </a:p>
          <a:p>
            <a:pPr lvl="1"/>
            <a:endParaRPr lang="en-GB" dirty="0"/>
          </a:p>
          <a:p>
            <a:r>
              <a:rPr lang="en-GB" dirty="0">
                <a:solidFill>
                  <a:srgbClr val="00B0F0"/>
                </a:solidFill>
              </a:rPr>
              <a:t>Shadows</a:t>
            </a:r>
          </a:p>
          <a:p>
            <a:pPr lvl="1"/>
            <a:r>
              <a:rPr lang="en-GB" dirty="0"/>
              <a:t>Regular shadow maps</a:t>
            </a:r>
          </a:p>
          <a:p>
            <a:pPr lvl="1"/>
            <a:r>
              <a:rPr lang="en-GB" dirty="0">
                <a:solidFill>
                  <a:schemeClr val="accent6"/>
                </a:solidFill>
              </a:rPr>
              <a:t>Volumetric shadow maps</a:t>
            </a:r>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610" y="1431954"/>
            <a:ext cx="7290388" cy="48500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610" y="1431951"/>
            <a:ext cx="7290390" cy="485006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1608" y="1431950"/>
            <a:ext cx="7290392" cy="4850068"/>
          </a:xfrm>
          <a:prstGeom prst="rect">
            <a:avLst/>
          </a:prstGeom>
        </p:spPr>
      </p:pic>
    </p:spTree>
    <p:extLst>
      <p:ext uri="{BB962C8B-B14F-4D97-AF65-F5344CB8AC3E}">
        <p14:creationId xmlns:p14="http://schemas.microsoft.com/office/powerpoint/2010/main" val="298072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solidFill>
                  <a:srgbClr val="00B0F0"/>
                </a:solidFill>
              </a:rPr>
              <a:t>Temporal volumetric integration</a:t>
            </a:r>
            <a:endParaRPr dirty="0" lang="sv-SE">
              <a:solidFill>
                <a:srgbClr val="00B0F0"/>
              </a:solidFill>
            </a:endParaRPr>
          </a:p>
        </p:txBody>
      </p:sp>
      <p:sp>
        <p:nvSpPr>
          <p:cNvPr id="3" name="Content Placeholder 2"/>
          <p:cNvSpPr>
            <a:spLocks noGrp="1"/>
          </p:cNvSpPr>
          <p:nvPr>
            <p:ph idx="1"/>
          </p:nvPr>
        </p:nvSpPr>
        <p:spPr>
          <a:xfrm>
            <a:off x="347416" y="1585779"/>
            <a:ext cx="8946541" cy="4516847"/>
          </a:xfrm>
        </p:spPr>
        <p:txBody>
          <a:bodyPr>
            <a:normAutofit/>
          </a:bodyPr>
          <a:lstStyle/>
          <a:p>
            <a:r>
              <a:rPr dirty="0" lang="en-GB"/>
              <a:t>1 </a:t>
            </a:r>
            <a:r>
              <a:rPr dirty="0" lang="en-GB">
                <a:solidFill>
                  <a:srgbClr val="00B0F0"/>
                </a:solidFill>
              </a:rPr>
              <a:t>scattering/extinction</a:t>
            </a:r>
            <a:r>
              <a:rPr dirty="0" lang="en-GB"/>
              <a:t> sample per frame</a:t>
            </a:r>
          </a:p>
          <a:p>
            <a:pPr lvl="1"/>
            <a:r>
              <a:rPr dirty="0" lang="en-GB">
                <a:solidFill>
                  <a:schemeClr val="accent6"/>
                </a:solidFill>
              </a:rPr>
              <a:t>Under sampling </a:t>
            </a:r>
            <a:r>
              <a:rPr dirty="0" lang="en-GB"/>
              <a:t>with very strong material</a:t>
            </a:r>
          </a:p>
          <a:p>
            <a:pPr lvl="1"/>
            <a:r>
              <a:rPr dirty="0" lang="en-GB">
                <a:solidFill>
                  <a:schemeClr val="accent6"/>
                </a:solidFill>
              </a:rPr>
              <a:t>Aliasing</a:t>
            </a:r>
            <a:r>
              <a:rPr dirty="0" lang="en-GB"/>
              <a:t> under camera motion</a:t>
            </a:r>
          </a:p>
          <a:p>
            <a:pPr lvl="1"/>
            <a:r>
              <a:rPr dirty="0" lang="en-GB"/>
              <a:t>Shadows make it worse</a:t>
            </a:r>
          </a:p>
        </p:txBody>
      </p:sp>
      <p:pic>
        <p:nvPicPr>
          <p:cNvPr id="6" name="materialAliasingTemporal">
            <a:hlinkClick action="ppaction://media" r:id=""/>
          </p:cNvPr>
          <p:cNvPicPr>
            <a:picLocks noChangeAspect="1"/>
          </p:cNvPicPr>
          <p:nvPr>
            <a:videoFile r:link="rId1"/>
            <p:extLst>
              <p:ext uri="{DAA4B4D4-6D71-4841-9C94-3DE7FCFB9230}">
                <p14:media xmlns:p14="http://schemas.microsoft.com/office/powerpoint/2010/main" r:embed="rId2">
                  <p14:trim end="6489.3125"/>
                </p14:media>
              </p:ext>
            </p:extLst>
          </p:nvPr>
        </p:nvPicPr>
        <p:blipFill rotWithShape="1">
          <a:blip r:embed="rId5"/>
          <a:srcRect r="-52"/>
          <a:stretch>
            <a:fillRect/>
          </a:stretch>
        </p:blipFill>
        <p:spPr>
          <a:xfrm>
            <a:off x="6092451" y="1174772"/>
            <a:ext cx="5564589" cy="5596570"/>
          </a:xfrm>
          <a:prstGeom prst="rect">
            <a:avLst/>
          </a:prstGeom>
        </p:spPr>
      </p:pic>
    </p:spTree>
    <p:extLst>
      <p:ext uri="{BB962C8B-B14F-4D97-AF65-F5344CB8AC3E}">
        <p14:creationId xmlns:p14="http://schemas.microsoft.com/office/powerpoint/2010/main" val="3829154247"/>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mediacall" presetID="1" presetSubtype="0">
                                  <p:stCondLst>
                                    <p:cond delay="0"/>
                                  </p:stCondLst>
                                  <p:childTnLst>
                                    <p:cmd cmd="playFrom(0.0)" type="call">
                                      <p:cBhvr>
                                        <p:cTn dur="5500" fill="hold" id="6"/>
                                        <p:tgtEl>
                                          <p:spTgt spid="6"/>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80000">
                <p:cTn display="0" fill="hold" id="7" repeatCount="indefinite">
                  <p:stCondLst>
                    <p:cond delay="indefinite"/>
                  </p:stCondLst>
                </p:cTn>
                <p:tgtEl>
                  <p:spTgt spid="6"/>
                </p:tgtEl>
              </p:cMediaNode>
            </p:video>
            <p:seq concurrent="1" nextAc="seek">
              <p:cTn evtFilter="cancelBubble" fill="hold" id="8" nodeType="interactiveSeq" restart="whenNotActive">
                <p:stCondLst>
                  <p:cond delay="0" evt="onClick">
                    <p:tgtEl>
                      <p:spTgt spid="6"/>
                    </p:tgtEl>
                  </p:cond>
                </p:stCondLst>
                <p:endSync delay="0" evt="end">
                  <p:rtn val="all"/>
                </p:endSync>
                <p:childTnLst>
                  <p:par>
                    <p:cTn fill="hold" id="9">
                      <p:stCondLst>
                        <p:cond delay="0"/>
                      </p:stCondLst>
                      <p:childTnLst>
                        <p:par>
                          <p:cTn fill="hold" id="10">
                            <p:stCondLst>
                              <p:cond delay="0"/>
                            </p:stCondLst>
                            <p:childTnLst>
                              <p:par>
                                <p:cTn fill="hold" id="11" nodeType="withEffect" presetClass="mediacall" presetID="2" presetSubtype="0">
                                  <p:stCondLst>
                                    <p:cond delay="0"/>
                                  </p:stCondLst>
                                  <p:childTnLst>
                                    <p:cmd cmd="togglePause" type="call">
                                      <p:cBhvr>
                                        <p:cTn dur="1" fill="hold" id="12"/>
                                        <p:tgtEl>
                                          <p:spTgt spid="6"/>
                                        </p:tgtEl>
                                      </p:cBhvr>
                                    </p:cmd>
                                  </p:childTnLst>
                                </p:cTn>
                              </p:par>
                            </p:childTnLst>
                          </p:cTn>
                        </p:par>
                      </p:childTnLst>
                    </p:cTn>
                  </p:par>
                </p:childTnLst>
              </p:cTn>
              <p:nextCondLst>
                <p:cond delay="0" evt="onClick">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solidFill>
                  <a:srgbClr val="00B0F0"/>
                </a:solidFill>
              </a:rPr>
              <a:t>Temporal volumetric integration</a:t>
            </a:r>
            <a:endParaRPr lang="sv-SE" dirty="0">
              <a:solidFill>
                <a:srgbClr val="00B0F0"/>
              </a:solidFill>
            </a:endParaRPr>
          </a:p>
        </p:txBody>
      </p:sp>
      <p:pic>
        <p:nvPicPr>
          <p:cNvPr id="5" name="withoutTempor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5453" y="1190718"/>
            <a:ext cx="9550512" cy="5367969"/>
          </a:xfrm>
          <a:prstGeom prst="rect">
            <a:avLst/>
          </a:prstGeom>
        </p:spPr>
      </p:pic>
    </p:spTree>
    <p:extLst>
      <p:ext uri="{BB962C8B-B14F-4D97-AF65-F5344CB8AC3E}">
        <p14:creationId xmlns:p14="http://schemas.microsoft.com/office/powerpoint/2010/main" val="81088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solidFill>
                  <a:srgbClr val="00B0F0"/>
                </a:solidFill>
              </a:rPr>
              <a:t>Temporal volumetric integration</a:t>
            </a:r>
            <a:endParaRPr lang="sv-SE" dirty="0">
              <a:solidFill>
                <a:srgbClr val="00B0F0"/>
              </a:solidFill>
            </a:endParaRPr>
          </a:p>
        </p:txBody>
      </p:sp>
      <p:sp>
        <p:nvSpPr>
          <p:cNvPr id="3" name="Content Placeholder 2"/>
          <p:cNvSpPr>
            <a:spLocks noGrp="1"/>
          </p:cNvSpPr>
          <p:nvPr>
            <p:ph idx="1"/>
          </p:nvPr>
        </p:nvSpPr>
        <p:spPr>
          <a:xfrm>
            <a:off x="1007253" y="1577454"/>
            <a:ext cx="8946541" cy="4516847"/>
          </a:xfrm>
        </p:spPr>
        <p:txBody>
          <a:bodyPr>
            <a:normAutofit/>
          </a:bodyPr>
          <a:lstStyle/>
          <a:p>
            <a:r>
              <a:rPr lang="en-GB" dirty="0"/>
              <a:t>Solution: </a:t>
            </a:r>
            <a:r>
              <a:rPr lang="en-GB" dirty="0">
                <a:solidFill>
                  <a:srgbClr val="00B0F0"/>
                </a:solidFill>
              </a:rPr>
              <a:t>Temporal integration</a:t>
            </a:r>
          </a:p>
          <a:p>
            <a:pPr lvl="2"/>
            <a:endParaRPr lang="en-GB" dirty="0"/>
          </a:p>
          <a:p>
            <a:pPr lvl="1"/>
            <a:r>
              <a:rPr lang="en-GB" dirty="0">
                <a:solidFill>
                  <a:schemeClr val="accent6"/>
                </a:solidFill>
              </a:rPr>
              <a:t>Jittered samples </a:t>
            </a:r>
            <a:r>
              <a:rPr lang="en-GB" dirty="0"/>
              <a:t>(</a:t>
            </a:r>
            <a:r>
              <a:rPr lang="en-GB" dirty="0" err="1"/>
              <a:t>Halton</a:t>
            </a:r>
            <a:r>
              <a:rPr lang="en-GB" dirty="0"/>
              <a:t>)</a:t>
            </a:r>
          </a:p>
          <a:p>
            <a:pPr lvl="2"/>
            <a:r>
              <a:rPr lang="en-GB" dirty="0"/>
              <a:t>Same offset for all samples along view ray</a:t>
            </a:r>
          </a:p>
          <a:p>
            <a:pPr lvl="2"/>
            <a:r>
              <a:rPr lang="en-GB" dirty="0"/>
              <a:t>Jitter </a:t>
            </a:r>
            <a:r>
              <a:rPr lang="en-GB" dirty="0">
                <a:solidFill>
                  <a:schemeClr val="accent6"/>
                </a:solidFill>
              </a:rPr>
              <a:t>scattering </a:t>
            </a:r>
            <a:r>
              <a:rPr lang="en-GB" b="1" dirty="0">
                <a:solidFill>
                  <a:schemeClr val="accent6"/>
                </a:solidFill>
              </a:rPr>
              <a:t>AND</a:t>
            </a:r>
            <a:r>
              <a:rPr lang="en-GB" dirty="0">
                <a:solidFill>
                  <a:schemeClr val="accent6"/>
                </a:solidFill>
              </a:rPr>
              <a:t> material </a:t>
            </a:r>
            <a:r>
              <a:rPr lang="en-GB" dirty="0"/>
              <a:t>samples in sync</a:t>
            </a:r>
          </a:p>
          <a:p>
            <a:pPr lvl="2"/>
            <a:endParaRPr lang="en-GB" dirty="0"/>
          </a:p>
          <a:p>
            <a:pPr lvl="1"/>
            <a:r>
              <a:rPr lang="en-GB" dirty="0">
                <a:solidFill>
                  <a:schemeClr val="accent6"/>
                </a:solidFill>
              </a:rPr>
              <a:t>Re-project</a:t>
            </a:r>
            <a:r>
              <a:rPr lang="en-GB" dirty="0"/>
              <a:t> previous scattering/extinction</a:t>
            </a:r>
          </a:p>
          <a:p>
            <a:pPr lvl="2"/>
            <a:r>
              <a:rPr lang="en-GB" dirty="0"/>
              <a:t>5% Blend current with previous</a:t>
            </a:r>
          </a:p>
          <a:p>
            <a:pPr lvl="2"/>
            <a:r>
              <a:rPr lang="en-GB" dirty="0"/>
              <a:t>Exponential moving average [</a:t>
            </a:r>
            <a:r>
              <a:rPr lang="en-GB" dirty="0">
                <a:solidFill>
                  <a:schemeClr val="tx1">
                    <a:lumMod val="50000"/>
                  </a:schemeClr>
                </a:solidFill>
              </a:rPr>
              <a:t>Karis14</a:t>
            </a:r>
            <a:r>
              <a:rPr lang="en-GB" dirty="0"/>
              <a:t>]</a:t>
            </a:r>
          </a:p>
          <a:p>
            <a:pPr lvl="2"/>
            <a:r>
              <a:rPr lang="en-GB" dirty="0"/>
              <a:t>Out of Frustum: skip history</a:t>
            </a:r>
          </a:p>
          <a:p>
            <a:pPr lvl="1"/>
            <a:endParaRPr lang="en-GB" dirty="0"/>
          </a:p>
          <a:p>
            <a:pPr marL="457200" lvl="1" indent="0">
              <a:buNone/>
            </a:pPr>
            <a:endParaRPr lang="en-GB" dirty="0"/>
          </a:p>
        </p:txBody>
      </p:sp>
      <p:grpSp>
        <p:nvGrpSpPr>
          <p:cNvPr id="15" name="Group 14"/>
          <p:cNvGrpSpPr/>
          <p:nvPr/>
        </p:nvGrpSpPr>
        <p:grpSpPr>
          <a:xfrm>
            <a:off x="8586751" y="1940211"/>
            <a:ext cx="1941807" cy="1459350"/>
            <a:chOff x="8796380" y="4595129"/>
            <a:chExt cx="2712439" cy="2038512"/>
          </a:xfrm>
        </p:grpSpPr>
        <p:grpSp>
          <p:nvGrpSpPr>
            <p:cNvPr id="16" name="Group 15"/>
            <p:cNvGrpSpPr/>
            <p:nvPr/>
          </p:nvGrpSpPr>
          <p:grpSpPr>
            <a:xfrm>
              <a:off x="9299776" y="4595129"/>
              <a:ext cx="2209043" cy="2038512"/>
              <a:chOff x="5097104" y="2669975"/>
              <a:chExt cx="2055134" cy="1720955"/>
            </a:xfrm>
            <a:solidFill>
              <a:schemeClr val="accent3">
                <a:alpha val="25098"/>
              </a:schemeClr>
            </a:solidFill>
          </p:grpSpPr>
          <p:sp>
            <p:nvSpPr>
              <p:cNvPr id="21" name="Trapezoid 20"/>
              <p:cNvSpPr/>
              <p:nvPr/>
            </p:nvSpPr>
            <p:spPr>
              <a:xfrm rot="16200000">
                <a:off x="5287983" y="2526676"/>
                <a:ext cx="1720955" cy="2007554"/>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Trapezoid 21"/>
              <p:cNvSpPr/>
              <p:nvPr/>
            </p:nvSpPr>
            <p:spPr>
              <a:xfrm rot="16200000">
                <a:off x="5359630" y="2544579"/>
                <a:ext cx="1446698" cy="1971747"/>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Trapezoid 22"/>
              <p:cNvSpPr/>
              <p:nvPr/>
            </p:nvSpPr>
            <p:spPr>
              <a:xfrm rot="5400000" flipV="1">
                <a:off x="5009575" y="3507280"/>
                <a:ext cx="222496" cy="47437"/>
              </a:xfrm>
              <a:prstGeom prst="trapezoid">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Trapezoid 23"/>
              <p:cNvSpPr/>
              <p:nvPr/>
            </p:nvSpPr>
            <p:spPr>
              <a:xfrm rot="5400000" flipV="1">
                <a:off x="6250067" y="3488760"/>
                <a:ext cx="1720955" cy="83386"/>
              </a:xfrm>
              <a:prstGeom prst="trapezoid">
                <a:avLst>
                  <a:gd name="adj" fmla="val 173089"/>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7" name="Group 16"/>
            <p:cNvGrpSpPr/>
            <p:nvPr/>
          </p:nvGrpSpPr>
          <p:grpSpPr>
            <a:xfrm flipH="1">
              <a:off x="8796380" y="5334012"/>
              <a:ext cx="503243" cy="380170"/>
              <a:chOff x="3245304" y="4589657"/>
              <a:chExt cx="585852" cy="447764"/>
            </a:xfrm>
            <a:solidFill>
              <a:schemeClr val="bg1"/>
            </a:solidFill>
          </p:grpSpPr>
          <p:sp>
            <p:nvSpPr>
              <p:cNvPr id="18" name="Rectangle 17"/>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Trapezoid 18"/>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Freeform 19"/>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25" name="TextBox 24"/>
          <p:cNvSpPr txBox="1"/>
          <p:nvPr/>
        </p:nvSpPr>
        <p:spPr>
          <a:xfrm>
            <a:off x="9953794" y="5244517"/>
            <a:ext cx="1125629" cy="369332"/>
          </a:xfrm>
          <a:prstGeom prst="rect">
            <a:avLst/>
          </a:prstGeom>
          <a:noFill/>
        </p:spPr>
        <p:txBody>
          <a:bodyPr wrap="none" rtlCol="0">
            <a:spAutoFit/>
          </a:bodyPr>
          <a:lstStyle/>
          <a:p>
            <a:r>
              <a:rPr lang="en-GB" dirty="0"/>
              <a:t>Frame N</a:t>
            </a:r>
            <a:endParaRPr lang="sv-SE" dirty="0"/>
          </a:p>
        </p:txBody>
      </p:sp>
      <p:sp>
        <p:nvSpPr>
          <p:cNvPr id="26" name="TextBox 25"/>
          <p:cNvSpPr txBox="1"/>
          <p:nvPr/>
        </p:nvSpPr>
        <p:spPr>
          <a:xfrm>
            <a:off x="10594894" y="2400028"/>
            <a:ext cx="1330814" cy="369332"/>
          </a:xfrm>
          <a:prstGeom prst="rect">
            <a:avLst/>
          </a:prstGeom>
          <a:noFill/>
        </p:spPr>
        <p:txBody>
          <a:bodyPr wrap="none" rtlCol="0">
            <a:spAutoFit/>
          </a:bodyPr>
          <a:lstStyle/>
          <a:p>
            <a:r>
              <a:rPr lang="en-GB" dirty="0"/>
              <a:t>Frame N-1</a:t>
            </a:r>
            <a:endParaRPr lang="sv-SE" dirty="0"/>
          </a:p>
        </p:txBody>
      </p:sp>
      <p:grpSp>
        <p:nvGrpSpPr>
          <p:cNvPr id="5" name="Group 4"/>
          <p:cNvGrpSpPr/>
          <p:nvPr/>
        </p:nvGrpSpPr>
        <p:grpSpPr>
          <a:xfrm>
            <a:off x="6361303" y="4122325"/>
            <a:ext cx="3556550" cy="2672897"/>
            <a:chOff x="8796380" y="4595129"/>
            <a:chExt cx="2712439" cy="2038512"/>
          </a:xfrm>
        </p:grpSpPr>
        <p:grpSp>
          <p:nvGrpSpPr>
            <p:cNvPr id="6" name="Group 5"/>
            <p:cNvGrpSpPr/>
            <p:nvPr/>
          </p:nvGrpSpPr>
          <p:grpSpPr>
            <a:xfrm>
              <a:off x="9299776" y="4595129"/>
              <a:ext cx="2209043" cy="2038512"/>
              <a:chOff x="5097104" y="2669975"/>
              <a:chExt cx="2055134" cy="1720955"/>
            </a:xfrm>
            <a:solidFill>
              <a:schemeClr val="accent3">
                <a:alpha val="25098"/>
              </a:schemeClr>
            </a:solidFill>
          </p:grpSpPr>
          <p:sp>
            <p:nvSpPr>
              <p:cNvPr id="11" name="Trapezoid 10"/>
              <p:cNvSpPr/>
              <p:nvPr/>
            </p:nvSpPr>
            <p:spPr>
              <a:xfrm rot="16200000">
                <a:off x="5287983" y="2526676"/>
                <a:ext cx="1720955" cy="2007554"/>
              </a:xfrm>
              <a:prstGeom prst="trapezoid">
                <a:avLst>
                  <a:gd name="adj" fmla="val 43655"/>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Trapezoid 11"/>
              <p:cNvSpPr/>
              <p:nvPr/>
            </p:nvSpPr>
            <p:spPr>
              <a:xfrm rot="16200000">
                <a:off x="5359630" y="2544579"/>
                <a:ext cx="1446698" cy="1971747"/>
              </a:xfrm>
              <a:prstGeom prst="trapezoid">
                <a:avLst>
                  <a:gd name="adj" fmla="val 43655"/>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Trapezoid 12"/>
              <p:cNvSpPr/>
              <p:nvPr/>
            </p:nvSpPr>
            <p:spPr>
              <a:xfrm rot="5400000" flipV="1">
                <a:off x="5009575" y="3507280"/>
                <a:ext cx="222496" cy="47437"/>
              </a:xfrm>
              <a:prstGeom prst="trapezoid">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Trapezoid 13"/>
              <p:cNvSpPr/>
              <p:nvPr/>
            </p:nvSpPr>
            <p:spPr>
              <a:xfrm rot="5400000" flipV="1">
                <a:off x="6250067" y="3488760"/>
                <a:ext cx="1720955" cy="83386"/>
              </a:xfrm>
              <a:prstGeom prst="trapezoid">
                <a:avLst>
                  <a:gd name="adj" fmla="val 173089"/>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 name="Group 6"/>
            <p:cNvGrpSpPr/>
            <p:nvPr/>
          </p:nvGrpSpPr>
          <p:grpSpPr>
            <a:xfrm flipH="1">
              <a:off x="8796380" y="5334012"/>
              <a:ext cx="503243" cy="380170"/>
              <a:chOff x="3245304" y="4589657"/>
              <a:chExt cx="585852" cy="447764"/>
            </a:xfrm>
            <a:solidFill>
              <a:schemeClr val="bg1"/>
            </a:solidFill>
          </p:grpSpPr>
          <p:sp>
            <p:nvSpPr>
              <p:cNvPr id="8" name="Rectangle 7"/>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rapezoid 8"/>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Freeform 9"/>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28" name="Cube 27"/>
          <p:cNvSpPr/>
          <p:nvPr/>
        </p:nvSpPr>
        <p:spPr>
          <a:xfrm>
            <a:off x="9715483" y="2387873"/>
            <a:ext cx="646378" cy="413345"/>
          </a:xfrm>
          <a:prstGeom prst="cube">
            <a:avLst/>
          </a:prstGeom>
          <a:solidFill>
            <a:srgbClr val="6597AD">
              <a:alpha val="7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Cube 44"/>
          <p:cNvSpPr/>
          <p:nvPr/>
        </p:nvSpPr>
        <p:spPr>
          <a:xfrm>
            <a:off x="8182879" y="5090428"/>
            <a:ext cx="910650" cy="693598"/>
          </a:xfrm>
          <a:prstGeom prst="cube">
            <a:avLst>
              <a:gd name="adj" fmla="val 17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Cube 26"/>
          <p:cNvSpPr/>
          <p:nvPr/>
        </p:nvSpPr>
        <p:spPr>
          <a:xfrm>
            <a:off x="8995327" y="5090428"/>
            <a:ext cx="918582" cy="693598"/>
          </a:xfrm>
          <a:prstGeom prst="cube">
            <a:avLst>
              <a:gd name="adj" fmla="val 17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5" name="Straight Arrow Connector 34"/>
          <p:cNvCxnSpPr>
            <a:stCxn id="9" idx="2"/>
            <a:endCxn id="14" idx="2"/>
          </p:cNvCxnSpPr>
          <p:nvPr/>
        </p:nvCxnSpPr>
        <p:spPr>
          <a:xfrm flipV="1">
            <a:off x="7021155" y="5458775"/>
            <a:ext cx="2896698" cy="580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8495670" y="5403855"/>
            <a:ext cx="988965" cy="142667"/>
            <a:chOff x="9301166" y="6203253"/>
            <a:chExt cx="988965" cy="142667"/>
          </a:xfrm>
          <a:solidFill>
            <a:srgbClr val="C00000"/>
          </a:solidFill>
        </p:grpSpPr>
        <p:sp>
          <p:nvSpPr>
            <p:cNvPr id="41" name="Oval 40"/>
            <p:cNvSpPr/>
            <p:nvPr/>
          </p:nvSpPr>
          <p:spPr>
            <a:xfrm>
              <a:off x="10143873" y="6203253"/>
              <a:ext cx="146258" cy="13813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Oval 46"/>
            <p:cNvSpPr/>
            <p:nvPr/>
          </p:nvSpPr>
          <p:spPr>
            <a:xfrm>
              <a:off x="9301166" y="6207788"/>
              <a:ext cx="146258" cy="13813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9" name="Group 48"/>
          <p:cNvGrpSpPr/>
          <p:nvPr/>
        </p:nvGrpSpPr>
        <p:grpSpPr>
          <a:xfrm>
            <a:off x="8766887" y="5399230"/>
            <a:ext cx="988965" cy="142667"/>
            <a:chOff x="9301166" y="6203253"/>
            <a:chExt cx="988965" cy="142667"/>
          </a:xfrm>
          <a:solidFill>
            <a:srgbClr val="C00000"/>
          </a:solidFill>
        </p:grpSpPr>
        <p:sp>
          <p:nvSpPr>
            <p:cNvPr id="50" name="Oval 49"/>
            <p:cNvSpPr/>
            <p:nvPr/>
          </p:nvSpPr>
          <p:spPr>
            <a:xfrm>
              <a:off x="10143873" y="6203253"/>
              <a:ext cx="146258" cy="13813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Oval 50"/>
            <p:cNvSpPr/>
            <p:nvPr/>
          </p:nvSpPr>
          <p:spPr>
            <a:xfrm>
              <a:off x="9301166" y="6207788"/>
              <a:ext cx="146258" cy="13813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52" name="Group 51"/>
          <p:cNvGrpSpPr/>
          <p:nvPr/>
        </p:nvGrpSpPr>
        <p:grpSpPr>
          <a:xfrm>
            <a:off x="8232462" y="5401964"/>
            <a:ext cx="988965" cy="142667"/>
            <a:chOff x="9301166" y="6203253"/>
            <a:chExt cx="988965" cy="142667"/>
          </a:xfrm>
          <a:solidFill>
            <a:srgbClr val="C00000"/>
          </a:solidFill>
        </p:grpSpPr>
        <p:sp>
          <p:nvSpPr>
            <p:cNvPr id="53" name="Oval 52"/>
            <p:cNvSpPr/>
            <p:nvPr/>
          </p:nvSpPr>
          <p:spPr>
            <a:xfrm>
              <a:off x="10143873" y="6203253"/>
              <a:ext cx="146258" cy="13813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Oval 53"/>
            <p:cNvSpPr/>
            <p:nvPr/>
          </p:nvSpPr>
          <p:spPr>
            <a:xfrm>
              <a:off x="9301166" y="6207788"/>
              <a:ext cx="146258" cy="138132"/>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30" name="Curved Connector 29"/>
          <p:cNvCxnSpPr>
            <a:stCxn id="27" idx="1"/>
            <a:endCxn id="28" idx="2"/>
          </p:cNvCxnSpPr>
          <p:nvPr/>
        </p:nvCxnSpPr>
        <p:spPr>
          <a:xfrm rot="5400000" flipH="1" flipV="1">
            <a:off x="8270166" y="3768815"/>
            <a:ext cx="2567917" cy="322717"/>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69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Lst>
  </p:timing>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b="1" dirty="0" lang="en-GB">
                <a:solidFill>
                  <a:srgbClr val="00B0F0"/>
                </a:solidFill>
              </a:rPr>
              <a:t>With</a:t>
            </a:r>
            <a:r>
              <a:rPr dirty="0" lang="en-GB">
                <a:solidFill>
                  <a:srgbClr val="00B0F0"/>
                </a:solidFill>
              </a:rPr>
              <a:t> Temporal volumetric integration</a:t>
            </a:r>
            <a:endParaRPr dirty="0" lang="sv-SE">
              <a:solidFill>
                <a:srgbClr val="00B0F0"/>
              </a:solidFill>
            </a:endParaRPr>
          </a:p>
        </p:txBody>
      </p:sp>
      <p:pic>
        <p:nvPicPr>
          <p:cNvPr id="5" name="materialAliasingTemporal">
            <a:hlinkClick action="ppaction://media" r:id=""/>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28" r="193"/>
          <a:stretch/>
        </p:blipFill>
        <p:spPr>
          <a:xfrm>
            <a:off x="3376747" y="1152983"/>
            <a:ext cx="5367923" cy="5429980"/>
          </a:xfrm>
          <a:prstGeom prst="rect">
            <a:avLst/>
          </a:prstGeom>
        </p:spPr>
      </p:pic>
    </p:spTree>
    <p:extLst>
      <p:ext uri="{BB962C8B-B14F-4D97-AF65-F5344CB8AC3E}">
        <p14:creationId xmlns:p14="http://schemas.microsoft.com/office/powerpoint/2010/main" val="1040676566"/>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mediacall" presetID="1" presetSubtype="0">
                                  <p:stCondLst>
                                    <p:cond delay="0"/>
                                  </p:stCondLst>
                                  <p:childTnLst>
                                    <p:cmd cmd="playFrom(0.0)" type="call">
                                      <p:cBhvr>
                                        <p:cTn dur="11989"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80000">
                <p:cTn display="0" fill="hold" id="7" repeatCount="indefinite">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b="1" dirty="0">
                <a:solidFill>
                  <a:srgbClr val="00B0F0"/>
                </a:solidFill>
              </a:rPr>
              <a:t>With</a:t>
            </a:r>
            <a:r>
              <a:rPr lang="en-GB" dirty="0">
                <a:solidFill>
                  <a:srgbClr val="00B0F0"/>
                </a:solidFill>
              </a:rPr>
              <a:t> Temporal volumetric integration</a:t>
            </a:r>
            <a:endParaRPr lang="sv-SE" dirty="0">
              <a:solidFill>
                <a:srgbClr val="00B0F0"/>
              </a:solidFill>
            </a:endParaRPr>
          </a:p>
        </p:txBody>
      </p:sp>
      <p:pic>
        <p:nvPicPr>
          <p:cNvPr id="4" name="withTempor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4187" y="1152983"/>
            <a:ext cx="9593043" cy="5391875"/>
          </a:xfrm>
          <a:prstGeom prst="rect">
            <a:avLst/>
          </a:prstGeom>
        </p:spPr>
      </p:pic>
    </p:spTree>
    <p:extLst>
      <p:ext uri="{BB962C8B-B14F-4D97-AF65-F5344CB8AC3E}">
        <p14:creationId xmlns:p14="http://schemas.microsoft.com/office/powerpoint/2010/main" val="30693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solidFill>
                  <a:srgbClr val="00B0F0"/>
                </a:solidFill>
              </a:rPr>
              <a:t>Temporal volumetric integration</a:t>
            </a:r>
            <a:endParaRPr lang="sv-SE" dirty="0">
              <a:solidFill>
                <a:srgbClr val="00B0F0"/>
              </a:solidFill>
            </a:endParaRPr>
          </a:p>
        </p:txBody>
      </p:sp>
      <p:sp>
        <p:nvSpPr>
          <p:cNvPr id="3" name="Content Placeholder 2"/>
          <p:cNvSpPr>
            <a:spLocks noGrp="1"/>
          </p:cNvSpPr>
          <p:nvPr>
            <p:ph idx="1"/>
          </p:nvPr>
        </p:nvSpPr>
        <p:spPr>
          <a:xfrm>
            <a:off x="1027898" y="2052918"/>
            <a:ext cx="8946541" cy="4528951"/>
          </a:xfrm>
        </p:spPr>
        <p:txBody>
          <a:bodyPr>
            <a:normAutofit/>
          </a:bodyPr>
          <a:lstStyle/>
          <a:p>
            <a:r>
              <a:rPr lang="en-GB" dirty="0"/>
              <a:t>Remaining </a:t>
            </a:r>
            <a:r>
              <a:rPr lang="en-GB" dirty="0">
                <a:solidFill>
                  <a:schemeClr val="accent6"/>
                </a:solidFill>
              </a:rPr>
              <a:t>issues</a:t>
            </a:r>
          </a:p>
          <a:p>
            <a:pPr lvl="1"/>
            <a:r>
              <a:rPr lang="en-GB" dirty="0">
                <a:solidFill>
                  <a:schemeClr val="accent6"/>
                </a:solidFill>
              </a:rPr>
              <a:t>Material animation</a:t>
            </a:r>
            <a:r>
              <a:rPr lang="en-GB" dirty="0"/>
              <a:t> leaves trails</a:t>
            </a:r>
          </a:p>
          <a:p>
            <a:pPr lvl="2"/>
            <a:r>
              <a:rPr lang="en-GB" dirty="0"/>
              <a:t>Re-project using velocity?</a:t>
            </a:r>
          </a:p>
          <a:p>
            <a:pPr lvl="2"/>
            <a:r>
              <a:rPr lang="en-GB" dirty="0"/>
              <a:t>What about multiple volumes intersecting?</a:t>
            </a:r>
          </a:p>
          <a:p>
            <a:pPr lvl="2"/>
            <a:r>
              <a:rPr lang="en-GB" dirty="0"/>
              <a:t>What about animated volumes? (</a:t>
            </a:r>
            <a:r>
              <a:rPr lang="en-GB" i="1" dirty="0"/>
              <a:t>e.g.</a:t>
            </a:r>
            <a:r>
              <a:rPr lang="en-GB" dirty="0"/>
              <a:t> fluid simulation)</a:t>
            </a:r>
          </a:p>
          <a:p>
            <a:pPr lvl="2"/>
            <a:endParaRPr lang="en-GB" dirty="0"/>
          </a:p>
          <a:p>
            <a:pPr lvl="1"/>
            <a:r>
              <a:rPr lang="en-GB" dirty="0">
                <a:solidFill>
                  <a:schemeClr val="accent6"/>
                </a:solidFill>
              </a:rPr>
              <a:t>Moving lights </a:t>
            </a:r>
            <a:r>
              <a:rPr lang="en-GB" dirty="0"/>
              <a:t>leave trails</a:t>
            </a:r>
          </a:p>
          <a:p>
            <a:pPr lvl="2"/>
            <a:r>
              <a:rPr lang="en-GB" dirty="0"/>
              <a:t>Use neighbour clamping? [</a:t>
            </a:r>
            <a:r>
              <a:rPr lang="en-GB" dirty="0">
                <a:solidFill>
                  <a:schemeClr val="tx1">
                    <a:lumMod val="50000"/>
                  </a:schemeClr>
                </a:solidFill>
              </a:rPr>
              <a:t>Karis14</a:t>
            </a:r>
            <a:r>
              <a:rPr lang="en-GB" dirty="0"/>
              <a:t>]</a:t>
            </a:r>
          </a:p>
          <a:p>
            <a:pPr lvl="2"/>
            <a:endParaRPr lang="en-GB" dirty="0"/>
          </a:p>
          <a:p>
            <a:pPr lvl="1"/>
            <a:r>
              <a:rPr lang="en-GB" b="1" dirty="0"/>
              <a:t>Challenging R&amp;D area!</a:t>
            </a:r>
          </a:p>
          <a:p>
            <a:pPr lvl="1"/>
            <a:endParaRPr lang="en-GB" dirty="0"/>
          </a:p>
          <a:p>
            <a:pPr lvl="1"/>
            <a:endParaRPr lang="en-GB" dirty="0"/>
          </a:p>
        </p:txBody>
      </p:sp>
    </p:spTree>
    <p:extLst>
      <p:ext uri="{BB962C8B-B14F-4D97-AF65-F5344CB8AC3E}">
        <p14:creationId xmlns:p14="http://schemas.microsoft.com/office/powerpoint/2010/main" val="365679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Our approach: </a:t>
            </a:r>
            <a:r>
              <a:rPr lang="en-GB" dirty="0">
                <a:solidFill>
                  <a:schemeClr val="accent6"/>
                </a:solidFill>
              </a:rPr>
              <a:t>data flow</a:t>
            </a:r>
            <a:endParaRPr lang="sv-SE" dirty="0">
              <a:solidFill>
                <a:schemeClr val="accent6"/>
              </a:solidFill>
            </a:endParaRPr>
          </a:p>
        </p:txBody>
      </p:sp>
      <p:grpSp>
        <p:nvGrpSpPr>
          <p:cNvPr id="19" name="Group 18"/>
          <p:cNvGrpSpPr/>
          <p:nvPr/>
        </p:nvGrpSpPr>
        <p:grpSpPr>
          <a:xfrm>
            <a:off x="1544484" y="3462168"/>
            <a:ext cx="2209043" cy="2038512"/>
            <a:chOff x="5097104" y="2669975"/>
            <a:chExt cx="2055134" cy="1720955"/>
          </a:xfrm>
          <a:solidFill>
            <a:schemeClr val="accent2">
              <a:alpha val="25098"/>
            </a:schemeClr>
          </a:solidFill>
        </p:grpSpPr>
        <p:sp>
          <p:nvSpPr>
            <p:cNvPr id="12" name="Trapezoid 11"/>
            <p:cNvSpPr/>
            <p:nvPr/>
          </p:nvSpPr>
          <p:spPr>
            <a:xfrm rot="16200000">
              <a:off x="5287983" y="2526676"/>
              <a:ext cx="1720955" cy="2007554"/>
            </a:xfrm>
            <a:prstGeom prst="trapezoid">
              <a:avLst>
                <a:gd name="adj" fmla="val 43655"/>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Trapezoid 15"/>
            <p:cNvSpPr/>
            <p:nvPr/>
          </p:nvSpPr>
          <p:spPr>
            <a:xfrm rot="16200000">
              <a:off x="5359630" y="2544579"/>
              <a:ext cx="1446698" cy="1971747"/>
            </a:xfrm>
            <a:prstGeom prst="trapezoid">
              <a:avLst>
                <a:gd name="adj" fmla="val 43655"/>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Trapezoid 6"/>
            <p:cNvSpPr/>
            <p:nvPr/>
          </p:nvSpPr>
          <p:spPr>
            <a:xfrm rot="5400000" flipV="1">
              <a:off x="5009575" y="3507280"/>
              <a:ext cx="222496" cy="47437"/>
            </a:xfrm>
            <a:prstGeom prst="trapezoid">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Trapezoid 17"/>
            <p:cNvSpPr/>
            <p:nvPr/>
          </p:nvSpPr>
          <p:spPr>
            <a:xfrm rot="5400000" flipV="1">
              <a:off x="6250067" y="3488760"/>
              <a:ext cx="1720955" cy="83386"/>
            </a:xfrm>
            <a:prstGeom prst="trapezoid">
              <a:avLst>
                <a:gd name="adj" fmla="val 173089"/>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1" name="Group 20"/>
          <p:cNvGrpSpPr/>
          <p:nvPr/>
        </p:nvGrpSpPr>
        <p:grpSpPr>
          <a:xfrm>
            <a:off x="5402073" y="3446743"/>
            <a:ext cx="2209043" cy="2038512"/>
            <a:chOff x="5097104" y="2669975"/>
            <a:chExt cx="2055134" cy="1720955"/>
          </a:xfrm>
          <a:solidFill>
            <a:srgbClr val="00B0F0">
              <a:alpha val="25098"/>
            </a:srgbClr>
          </a:solidFill>
        </p:grpSpPr>
        <p:sp>
          <p:nvSpPr>
            <p:cNvPr id="22" name="Trapezoid 21"/>
            <p:cNvSpPr/>
            <p:nvPr/>
          </p:nvSpPr>
          <p:spPr>
            <a:xfrm rot="16200000">
              <a:off x="5287983" y="2526676"/>
              <a:ext cx="1720955" cy="2007554"/>
            </a:xfrm>
            <a:prstGeom prst="trapezoid">
              <a:avLst>
                <a:gd name="adj" fmla="val 43655"/>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Trapezoid 22"/>
            <p:cNvSpPr/>
            <p:nvPr/>
          </p:nvSpPr>
          <p:spPr>
            <a:xfrm rot="16200000">
              <a:off x="5359630" y="2544579"/>
              <a:ext cx="1446698" cy="1971747"/>
            </a:xfrm>
            <a:prstGeom prst="trapezoid">
              <a:avLst>
                <a:gd name="adj" fmla="val 43655"/>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Trapezoid 23"/>
            <p:cNvSpPr/>
            <p:nvPr/>
          </p:nvSpPr>
          <p:spPr>
            <a:xfrm rot="5400000" flipV="1">
              <a:off x="5009575" y="3507280"/>
              <a:ext cx="222496" cy="47437"/>
            </a:xfrm>
            <a:prstGeom prst="trapezoid">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Trapezoid 24"/>
            <p:cNvSpPr/>
            <p:nvPr/>
          </p:nvSpPr>
          <p:spPr>
            <a:xfrm rot="5400000" flipV="1">
              <a:off x="6250067" y="3488760"/>
              <a:ext cx="1720955" cy="83386"/>
            </a:xfrm>
            <a:prstGeom prst="trapezoid">
              <a:avLst>
                <a:gd name="adj" fmla="val 173089"/>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6" name="Group 25"/>
          <p:cNvGrpSpPr/>
          <p:nvPr/>
        </p:nvGrpSpPr>
        <p:grpSpPr>
          <a:xfrm>
            <a:off x="9265462" y="3485771"/>
            <a:ext cx="2209043" cy="2038512"/>
            <a:chOff x="5097104" y="2669975"/>
            <a:chExt cx="2055134" cy="1720955"/>
          </a:xfrm>
          <a:solidFill>
            <a:schemeClr val="accent3">
              <a:alpha val="25098"/>
            </a:schemeClr>
          </a:solidFill>
        </p:grpSpPr>
        <p:sp>
          <p:nvSpPr>
            <p:cNvPr id="27" name="Trapezoid 26"/>
            <p:cNvSpPr/>
            <p:nvPr/>
          </p:nvSpPr>
          <p:spPr>
            <a:xfrm rot="16200000">
              <a:off x="5287983" y="2526676"/>
              <a:ext cx="1720955" cy="2007554"/>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rapezoid 27"/>
            <p:cNvSpPr/>
            <p:nvPr/>
          </p:nvSpPr>
          <p:spPr>
            <a:xfrm rot="16200000">
              <a:off x="5359630" y="2544579"/>
              <a:ext cx="1446698" cy="1971747"/>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Trapezoid 28"/>
            <p:cNvSpPr/>
            <p:nvPr/>
          </p:nvSpPr>
          <p:spPr>
            <a:xfrm rot="5400000" flipV="1">
              <a:off x="5009575" y="3507280"/>
              <a:ext cx="222496" cy="47437"/>
            </a:xfrm>
            <a:prstGeom prst="trapezoid">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Trapezoid 29"/>
            <p:cNvSpPr/>
            <p:nvPr/>
          </p:nvSpPr>
          <p:spPr>
            <a:xfrm rot="5400000" flipV="1">
              <a:off x="6250067" y="3488760"/>
              <a:ext cx="1720955" cy="83386"/>
            </a:xfrm>
            <a:prstGeom prst="trapezoid">
              <a:avLst>
                <a:gd name="adj" fmla="val 173089"/>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0" name="TextBox 19"/>
          <p:cNvSpPr txBox="1"/>
          <p:nvPr/>
        </p:nvSpPr>
        <p:spPr>
          <a:xfrm>
            <a:off x="1543296" y="5500393"/>
            <a:ext cx="2803973" cy="400110"/>
          </a:xfrm>
          <a:prstGeom prst="rect">
            <a:avLst/>
          </a:prstGeom>
          <a:noFill/>
        </p:spPr>
        <p:txBody>
          <a:bodyPr wrap="none" rtlCol="0">
            <a:spAutoFit/>
          </a:bodyPr>
          <a:lstStyle/>
          <a:p>
            <a:r>
              <a:rPr lang="en-GB" sz="2000" b="1" dirty="0">
                <a:solidFill>
                  <a:schemeClr val="accent2"/>
                </a:solidFill>
              </a:rPr>
              <a:t>1. Material properties</a:t>
            </a:r>
            <a:endParaRPr lang="sv-SE" sz="2000" b="1" dirty="0">
              <a:solidFill>
                <a:schemeClr val="accent2"/>
              </a:solidFill>
            </a:endParaRPr>
          </a:p>
        </p:txBody>
      </p:sp>
      <p:sp>
        <p:nvSpPr>
          <p:cNvPr id="32" name="TextBox 31"/>
          <p:cNvSpPr txBox="1"/>
          <p:nvPr/>
        </p:nvSpPr>
        <p:spPr>
          <a:xfrm>
            <a:off x="5089496" y="5524279"/>
            <a:ext cx="3179075" cy="400110"/>
          </a:xfrm>
          <a:prstGeom prst="rect">
            <a:avLst/>
          </a:prstGeom>
          <a:noFill/>
        </p:spPr>
        <p:txBody>
          <a:bodyPr wrap="none" rtlCol="0">
            <a:spAutoFit/>
          </a:bodyPr>
          <a:lstStyle/>
          <a:p>
            <a:r>
              <a:rPr lang="en-GB" sz="2000" b="1" dirty="0">
                <a:solidFill>
                  <a:srgbClr val="00B0F0"/>
                </a:solidFill>
              </a:rPr>
              <a:t>2. Froxel Light Scattering</a:t>
            </a:r>
            <a:endParaRPr lang="sv-SE" sz="2000" b="1" dirty="0">
              <a:solidFill>
                <a:srgbClr val="00B0F0"/>
              </a:solidFill>
            </a:endParaRPr>
          </a:p>
        </p:txBody>
      </p:sp>
      <p:sp>
        <p:nvSpPr>
          <p:cNvPr id="33" name="TextBox 32"/>
          <p:cNvSpPr txBox="1"/>
          <p:nvPr/>
        </p:nvSpPr>
        <p:spPr>
          <a:xfrm>
            <a:off x="9265462" y="5500681"/>
            <a:ext cx="2446504" cy="400110"/>
          </a:xfrm>
          <a:prstGeom prst="rect">
            <a:avLst/>
          </a:prstGeom>
          <a:noFill/>
        </p:spPr>
        <p:txBody>
          <a:bodyPr wrap="none" rtlCol="0">
            <a:spAutoFit/>
          </a:bodyPr>
          <a:lstStyle/>
          <a:p>
            <a:r>
              <a:rPr lang="en-GB" sz="2000" b="1" dirty="0">
                <a:solidFill>
                  <a:schemeClr val="accent3"/>
                </a:solidFill>
              </a:rPr>
              <a:t>3. Final integration</a:t>
            </a:r>
            <a:endParaRPr lang="sv-SE" sz="2000" b="1" dirty="0">
              <a:solidFill>
                <a:schemeClr val="accent3"/>
              </a:solidFill>
            </a:endParaRPr>
          </a:p>
        </p:txBody>
      </p:sp>
      <p:grpSp>
        <p:nvGrpSpPr>
          <p:cNvPr id="34" name="Group 33"/>
          <p:cNvGrpSpPr/>
          <p:nvPr/>
        </p:nvGrpSpPr>
        <p:grpSpPr>
          <a:xfrm flipH="1">
            <a:off x="1060247" y="4195654"/>
            <a:ext cx="503243" cy="380170"/>
            <a:chOff x="3245304" y="4589657"/>
            <a:chExt cx="585852" cy="447764"/>
          </a:xfrm>
          <a:solidFill>
            <a:schemeClr val="bg1"/>
          </a:solidFill>
        </p:grpSpPr>
        <p:sp>
          <p:nvSpPr>
            <p:cNvPr id="35" name="Rectangle 34"/>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Trapezoid 35"/>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Freeform 36"/>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41" name="Content Placeholder 2"/>
          <p:cNvSpPr>
            <a:spLocks noGrp="1"/>
          </p:cNvSpPr>
          <p:nvPr>
            <p:ph idx="1"/>
          </p:nvPr>
        </p:nvSpPr>
        <p:spPr>
          <a:xfrm>
            <a:off x="991465" y="1757627"/>
            <a:ext cx="3292084" cy="913367"/>
          </a:xfrm>
          <a:ln>
            <a:noFill/>
          </a:ln>
        </p:spPr>
        <p:txBody>
          <a:bodyPr>
            <a:noAutofit/>
          </a:bodyPr>
          <a:lstStyle/>
          <a:p>
            <a:pPr marL="0" indent="0" algn="ctr">
              <a:buNone/>
            </a:pPr>
            <a:r>
              <a:rPr lang="en-GB" sz="2400" dirty="0"/>
              <a:t>Participating media</a:t>
            </a:r>
            <a:br>
              <a:rPr lang="en-GB" sz="2400" dirty="0"/>
            </a:br>
            <a:r>
              <a:rPr lang="en-GB" sz="2400" dirty="0"/>
              <a:t>entities</a:t>
            </a:r>
          </a:p>
        </p:txBody>
      </p:sp>
      <p:sp>
        <p:nvSpPr>
          <p:cNvPr id="39" name="Right Arrow 38"/>
          <p:cNvSpPr/>
          <p:nvPr/>
        </p:nvSpPr>
        <p:spPr>
          <a:xfrm rot="16200000" flipH="1">
            <a:off x="1983423" y="3045173"/>
            <a:ext cx="1308168"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cxnSp>
        <p:nvCxnSpPr>
          <p:cNvPr id="6" name="Straight Connector 5"/>
          <p:cNvCxnSpPr/>
          <p:nvPr/>
        </p:nvCxnSpPr>
        <p:spPr>
          <a:xfrm>
            <a:off x="129876" y="3246331"/>
            <a:ext cx="119353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837498" y="1244009"/>
            <a:ext cx="23739" cy="4559406"/>
          </a:xfrm>
          <a:prstGeom prst="line">
            <a:avLst/>
          </a:prstGeom>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flipH="1">
            <a:off x="4924325" y="4190196"/>
            <a:ext cx="503243" cy="380170"/>
            <a:chOff x="3245304" y="4589657"/>
            <a:chExt cx="585852" cy="447764"/>
          </a:xfrm>
          <a:solidFill>
            <a:schemeClr val="bg1"/>
          </a:solidFill>
        </p:grpSpPr>
        <p:sp>
          <p:nvSpPr>
            <p:cNvPr id="69" name="Rectangle 68"/>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Trapezoid 69"/>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Freeform 70"/>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6" name="Group 75"/>
          <p:cNvGrpSpPr/>
          <p:nvPr/>
        </p:nvGrpSpPr>
        <p:grpSpPr>
          <a:xfrm flipH="1">
            <a:off x="8787714" y="4228477"/>
            <a:ext cx="503243" cy="380170"/>
            <a:chOff x="3245304" y="4589657"/>
            <a:chExt cx="585852" cy="447764"/>
          </a:xfrm>
          <a:solidFill>
            <a:schemeClr val="bg1"/>
          </a:solidFill>
        </p:grpSpPr>
        <p:sp>
          <p:nvSpPr>
            <p:cNvPr id="77" name="Rectangle 76"/>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Trapezoid 77"/>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Freeform 78"/>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80" name="Content Placeholder 2"/>
          <p:cNvSpPr txBox="1">
            <a:spLocks/>
          </p:cNvSpPr>
          <p:nvPr/>
        </p:nvSpPr>
        <p:spPr>
          <a:xfrm rot="16200000">
            <a:off x="-737811" y="4328364"/>
            <a:ext cx="2375824" cy="393018"/>
          </a:xfrm>
          <a:prstGeom prst="rect">
            <a:avLst/>
          </a:prstGeom>
          <a:ln>
            <a:no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1800" b="1" dirty="0"/>
              <a:t>Clip space volumes</a:t>
            </a:r>
          </a:p>
        </p:txBody>
      </p:sp>
      <p:sp>
        <p:nvSpPr>
          <p:cNvPr id="81" name="Content Placeholder 2"/>
          <p:cNvSpPr txBox="1">
            <a:spLocks/>
          </p:cNvSpPr>
          <p:nvPr/>
        </p:nvSpPr>
        <p:spPr>
          <a:xfrm rot="16200000">
            <a:off x="-319777" y="2068226"/>
            <a:ext cx="1576352" cy="393018"/>
          </a:xfrm>
          <a:prstGeom prst="rect">
            <a:avLst/>
          </a:prstGeom>
          <a:ln>
            <a:no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1800" b="1" dirty="0"/>
              <a:t>Input data</a:t>
            </a:r>
          </a:p>
        </p:txBody>
      </p:sp>
      <p:sp>
        <p:nvSpPr>
          <p:cNvPr id="82" name="Right Arrow 81"/>
          <p:cNvSpPr/>
          <p:nvPr/>
        </p:nvSpPr>
        <p:spPr>
          <a:xfrm rot="10800000" flipH="1">
            <a:off x="3776687" y="4293060"/>
            <a:ext cx="1127731"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3" name="Right Arrow 82"/>
          <p:cNvSpPr/>
          <p:nvPr/>
        </p:nvSpPr>
        <p:spPr>
          <a:xfrm rot="10800000" flipH="1">
            <a:off x="7630648" y="4308223"/>
            <a:ext cx="1128358"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4" name="Right Arrow 83"/>
          <p:cNvSpPr/>
          <p:nvPr/>
        </p:nvSpPr>
        <p:spPr>
          <a:xfrm rot="16200000" flipH="1">
            <a:off x="5829840" y="3045172"/>
            <a:ext cx="1308169" cy="384521"/>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5" name="Content Placeholder 2"/>
          <p:cNvSpPr txBox="1">
            <a:spLocks/>
          </p:cNvSpPr>
          <p:nvPr/>
        </p:nvSpPr>
        <p:spPr>
          <a:xfrm>
            <a:off x="4540503" y="1699082"/>
            <a:ext cx="3886842" cy="880729"/>
          </a:xfrm>
          <a:prstGeom prst="rect">
            <a:avLst/>
          </a:prstGeom>
          <a:ln>
            <a:no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GB" sz="2400" dirty="0"/>
              <a:t>Lighting and </a:t>
            </a:r>
            <a:br>
              <a:rPr lang="en-GB" sz="2400" dirty="0"/>
            </a:br>
            <a:r>
              <a:rPr lang="en-GB" sz="2400" dirty="0"/>
              <a:t>shadowing information</a:t>
            </a:r>
          </a:p>
        </p:txBody>
      </p:sp>
      <p:sp>
        <p:nvSpPr>
          <p:cNvPr id="45" name="Flowchart: Process 44"/>
          <p:cNvSpPr/>
          <p:nvPr/>
        </p:nvSpPr>
        <p:spPr>
          <a:xfrm>
            <a:off x="8684299" y="1661314"/>
            <a:ext cx="3235349" cy="4399244"/>
          </a:xfrm>
          <a:prstGeom prst="flowChartProcess">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98225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withEffect">
                                  <p:stCondLst>
                                    <p:cond delay="0"/>
                                  </p:stCondLst>
                                  <p:childTnLst>
                                    <p:animEffect transition="out" filter="fade">
                                      <p:cBhvr>
                                        <p:cTn id="6" dur="500" tmFilter="0, 0; .2, .5; .8, .5; 1, 0"/>
                                        <p:tgtEl>
                                          <p:spTgt spid="45"/>
                                        </p:tgtEl>
                                      </p:cBhvr>
                                    </p:animEffect>
                                    <p:animScale>
                                      <p:cBhvr>
                                        <p:cTn id="7"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solidFill>
                  <a:schemeClr val="accent3"/>
                </a:solidFill>
              </a:rPr>
              <a:t>Final PM volume</a:t>
            </a:r>
            <a:endParaRPr lang="sv-SE" dirty="0">
              <a:solidFill>
                <a:schemeClr val="accent3"/>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7899" y="1853248"/>
                <a:ext cx="10624170" cy="4728621"/>
              </a:xfrm>
            </p:spPr>
            <p:txBody>
              <a:bodyPr>
                <a:normAutofit/>
              </a:bodyPr>
              <a:lstStyle/>
              <a:p>
                <a:r>
                  <a:rPr lang="en-GB" dirty="0"/>
                  <a:t>Integrate </a:t>
                </a:r>
                <a:r>
                  <a:rPr lang="en-GB" dirty="0" err="1"/>
                  <a:t>froxel</a:t>
                </a:r>
                <a:r>
                  <a:rPr lang="en-GB" dirty="0"/>
                  <a:t> </a:t>
                </a:r>
                <a:r>
                  <a:rPr lang="en-GB" dirty="0">
                    <a:solidFill>
                      <a:srgbClr val="00B0F0"/>
                    </a:solidFill>
                  </a:rPr>
                  <a:t>{scattering, extinction} </a:t>
                </a:r>
                <a:r>
                  <a:rPr lang="en-GB" dirty="0"/>
                  <a:t>along view ray</a:t>
                </a:r>
              </a:p>
              <a:p>
                <a:pPr lvl="1"/>
                <a:r>
                  <a:rPr lang="en-GB" dirty="0"/>
                  <a:t>Solves </a:t>
                </a:r>
                <a:r>
                  <a:rPr lang="en-GB" dirty="0">
                    <a:solidFill>
                      <a:schemeClr val="accent3"/>
                    </a:solidFill>
                  </a:rPr>
                  <a:t>{</a:t>
                </a:r>
                <a14:m>
                  <m:oMath xmlns:m="http://schemas.openxmlformats.org/officeDocument/2006/math">
                    <m:r>
                      <a:rPr lang="en-GB" b="1" i="1">
                        <a:solidFill>
                          <a:schemeClr val="accent3"/>
                        </a:solidFill>
                        <a:latin typeface="Cambria Math" panose="02040503050406030204" pitchFamily="18" charset="0"/>
                      </a:rPr>
                      <m:t>𝑳𝒊</m:t>
                    </m:r>
                    <m:d>
                      <m:dPr>
                        <m:ctrlPr>
                          <a:rPr lang="en-GB" b="1" i="1">
                            <a:solidFill>
                              <a:schemeClr val="accent3"/>
                            </a:solidFill>
                            <a:latin typeface="Cambria Math" panose="02040503050406030204" pitchFamily="18" charset="0"/>
                          </a:rPr>
                        </m:ctrlPr>
                      </m:dPr>
                      <m:e>
                        <m:r>
                          <a:rPr lang="en-GB" b="1" i="1">
                            <a:solidFill>
                              <a:schemeClr val="accent3"/>
                            </a:solidFill>
                            <a:latin typeface="Cambria Math" panose="02040503050406030204" pitchFamily="18" charset="0"/>
                          </a:rPr>
                          <m:t>𝒙</m:t>
                        </m:r>
                        <m:r>
                          <a:rPr lang="en-GB" b="1" i="1">
                            <a:solidFill>
                              <a:schemeClr val="accent3"/>
                            </a:solidFill>
                            <a:latin typeface="Cambria Math" panose="02040503050406030204" pitchFamily="18" charset="0"/>
                          </a:rPr>
                          <m:t>,</m:t>
                        </m:r>
                        <m:r>
                          <a:rPr lang="en-GB" b="1" i="1">
                            <a:solidFill>
                              <a:schemeClr val="accent3"/>
                            </a:solidFill>
                            <a:latin typeface="Cambria Math" panose="02040503050406030204" pitchFamily="18" charset="0"/>
                            <a:ea typeface="Cambria Math" panose="02040503050406030204" pitchFamily="18" charset="0"/>
                          </a:rPr>
                          <m:t>𝝎</m:t>
                        </m:r>
                        <m:r>
                          <a:rPr lang="en-GB" b="1" i="1" smtClean="0">
                            <a:solidFill>
                              <a:schemeClr val="accent3"/>
                            </a:solidFill>
                            <a:latin typeface="Cambria Math" panose="02040503050406030204" pitchFamily="18" charset="0"/>
                            <a:ea typeface="Cambria Math" panose="02040503050406030204" pitchFamily="18" charset="0"/>
                          </a:rPr>
                          <m:t>𝒐</m:t>
                        </m:r>
                      </m:e>
                    </m:d>
                  </m:oMath>
                </a14:m>
                <a:r>
                  <a:rPr lang="en-GB" dirty="0">
                    <a:solidFill>
                      <a:schemeClr val="accent3"/>
                    </a:solidFill>
                  </a:rPr>
                  <a:t>, </a:t>
                </a:r>
                <a14:m>
                  <m:oMath xmlns:m="http://schemas.openxmlformats.org/officeDocument/2006/math">
                    <m:r>
                      <a:rPr lang="en-GB" b="1" i="1">
                        <a:solidFill>
                          <a:schemeClr val="accent3"/>
                        </a:solidFill>
                        <a:latin typeface="Cambria Math" panose="02040503050406030204" pitchFamily="18" charset="0"/>
                      </a:rPr>
                      <m:t>𝑻𝒓</m:t>
                    </m:r>
                    <m:d>
                      <m:dPr>
                        <m:ctrlPr>
                          <a:rPr lang="en-GB" b="1" i="1">
                            <a:solidFill>
                              <a:schemeClr val="accent3"/>
                            </a:solidFill>
                            <a:latin typeface="Cambria Math" panose="02040503050406030204" pitchFamily="18" charset="0"/>
                          </a:rPr>
                        </m:ctrlPr>
                      </m:dPr>
                      <m:e>
                        <m:r>
                          <a:rPr lang="en-GB" b="1" i="1">
                            <a:solidFill>
                              <a:schemeClr val="accent3"/>
                            </a:solidFill>
                            <a:latin typeface="Cambria Math" panose="02040503050406030204" pitchFamily="18" charset="0"/>
                          </a:rPr>
                          <m:t>𝒙</m:t>
                        </m:r>
                        <m:r>
                          <a:rPr lang="en-GB" b="1" i="1">
                            <a:solidFill>
                              <a:schemeClr val="accent3"/>
                            </a:solidFill>
                            <a:latin typeface="Cambria Math" panose="02040503050406030204" pitchFamily="18" charset="0"/>
                          </a:rPr>
                          <m:t>,</m:t>
                        </m:r>
                        <m:r>
                          <a:rPr lang="en-GB" b="1" i="1">
                            <a:solidFill>
                              <a:schemeClr val="accent3"/>
                            </a:solidFill>
                            <a:latin typeface="Cambria Math" panose="02040503050406030204" pitchFamily="18" charset="0"/>
                          </a:rPr>
                          <m:t>𝒙𝒔</m:t>
                        </m:r>
                      </m:e>
                    </m:d>
                  </m:oMath>
                </a14:m>
                <a:r>
                  <a:rPr lang="en-GB" dirty="0">
                    <a:solidFill>
                      <a:schemeClr val="accent3"/>
                    </a:solidFill>
                  </a:rPr>
                  <a:t>} </a:t>
                </a:r>
                <a:r>
                  <a:rPr lang="en-GB" dirty="0"/>
                  <a:t>for each </a:t>
                </a:r>
                <a:r>
                  <a:rPr lang="en-GB" dirty="0" err="1"/>
                  <a:t>froxel</a:t>
                </a:r>
                <a:r>
                  <a:rPr lang="en-GB" dirty="0"/>
                  <a:t> at position</a:t>
                </a:r>
                <a14:m>
                  <m:oMath xmlns:m="http://schemas.openxmlformats.org/officeDocument/2006/math">
                    <m:r>
                      <a:rPr lang="en-GB" b="0" i="0" smtClean="0">
                        <a:solidFill>
                          <a:schemeClr val="accent3"/>
                        </a:solidFill>
                        <a:latin typeface="Cambria Math" panose="02040503050406030204" pitchFamily="18" charset="0"/>
                      </a:rPr>
                      <m:t> </m:t>
                    </m:r>
                    <m:r>
                      <a:rPr lang="en-GB" b="1" i="1">
                        <a:solidFill>
                          <a:schemeClr val="accent3"/>
                        </a:solidFill>
                        <a:latin typeface="Cambria Math" panose="02040503050406030204" pitchFamily="18" charset="0"/>
                      </a:rPr>
                      <m:t>𝒙𝒔</m:t>
                    </m:r>
                  </m:oMath>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7899" y="1853248"/>
                <a:ext cx="10624170" cy="4728621"/>
              </a:xfrm>
              <a:blipFill rotWithShape="0">
                <a:blip r:embed="rId3"/>
                <a:stretch>
                  <a:fillRect l="-287" t="-644"/>
                </a:stretch>
              </a:blipFill>
            </p:spPr>
            <p:txBody>
              <a:bodyPr/>
              <a:lstStyle/>
              <a:p>
                <a:r>
                  <a:rPr lang="sv-SE">
                    <a:noFill/>
                  </a:rPr>
                  <a:t> </a:t>
                </a:r>
              </a:p>
            </p:txBody>
          </p:sp>
        </mc:Fallback>
      </mc:AlternateContent>
      <p:grpSp>
        <p:nvGrpSpPr>
          <p:cNvPr id="8" name="Group 7"/>
          <p:cNvGrpSpPr/>
          <p:nvPr/>
        </p:nvGrpSpPr>
        <p:grpSpPr>
          <a:xfrm>
            <a:off x="9103961" y="639355"/>
            <a:ext cx="2209043" cy="2038512"/>
            <a:chOff x="5097104" y="2669975"/>
            <a:chExt cx="2055134" cy="1720955"/>
          </a:xfrm>
          <a:solidFill>
            <a:schemeClr val="accent3">
              <a:alpha val="25098"/>
            </a:schemeClr>
          </a:solidFill>
        </p:grpSpPr>
        <p:sp>
          <p:nvSpPr>
            <p:cNvPr id="9" name="Trapezoid 8"/>
            <p:cNvSpPr/>
            <p:nvPr/>
          </p:nvSpPr>
          <p:spPr>
            <a:xfrm rot="16200000">
              <a:off x="5287983" y="2526676"/>
              <a:ext cx="1720955" cy="2007554"/>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rapezoid 9"/>
            <p:cNvSpPr/>
            <p:nvPr/>
          </p:nvSpPr>
          <p:spPr>
            <a:xfrm rot="16200000">
              <a:off x="5359630" y="2544579"/>
              <a:ext cx="1446698" cy="1971747"/>
            </a:xfrm>
            <a:prstGeom prst="trapezoid">
              <a:avLst>
                <a:gd name="adj" fmla="val 43655"/>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rapezoid 10"/>
            <p:cNvSpPr/>
            <p:nvPr/>
          </p:nvSpPr>
          <p:spPr>
            <a:xfrm rot="5400000" flipV="1">
              <a:off x="5009575" y="3507280"/>
              <a:ext cx="222496" cy="47437"/>
            </a:xfrm>
            <a:prstGeom prst="trapezoid">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Trapezoid 11"/>
            <p:cNvSpPr/>
            <p:nvPr/>
          </p:nvSpPr>
          <p:spPr>
            <a:xfrm rot="5400000" flipV="1">
              <a:off x="6250067" y="3488760"/>
              <a:ext cx="1720955" cy="83386"/>
            </a:xfrm>
            <a:prstGeom prst="trapezoid">
              <a:avLst>
                <a:gd name="adj" fmla="val 173089"/>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9" name="Trapezoid 28"/>
          <p:cNvSpPr/>
          <p:nvPr/>
        </p:nvSpPr>
        <p:spPr>
          <a:xfrm rot="16200000">
            <a:off x="9014572" y="1484118"/>
            <a:ext cx="516111" cy="337329"/>
          </a:xfrm>
          <a:prstGeom prst="trapezoid">
            <a:avLst>
              <a:gd name="adj" fmla="val 40490"/>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Trapezoid 29"/>
          <p:cNvSpPr/>
          <p:nvPr/>
        </p:nvSpPr>
        <p:spPr>
          <a:xfrm rot="16200000">
            <a:off x="9225812" y="1490592"/>
            <a:ext cx="768290" cy="337329"/>
          </a:xfrm>
          <a:prstGeom prst="trapezoid">
            <a:avLst>
              <a:gd name="adj" fmla="val 40490"/>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Trapezoid 30"/>
          <p:cNvSpPr/>
          <p:nvPr/>
        </p:nvSpPr>
        <p:spPr>
          <a:xfrm rot="16200000">
            <a:off x="9422203" y="1483487"/>
            <a:ext cx="1050170" cy="337329"/>
          </a:xfrm>
          <a:prstGeom prst="trapezoid">
            <a:avLst>
              <a:gd name="adj" fmla="val 40490"/>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Trapezoid 31"/>
          <p:cNvSpPr/>
          <p:nvPr/>
        </p:nvSpPr>
        <p:spPr>
          <a:xfrm rot="16200000">
            <a:off x="9634323" y="1486056"/>
            <a:ext cx="1316564" cy="337329"/>
          </a:xfrm>
          <a:prstGeom prst="trapezoid">
            <a:avLst>
              <a:gd name="adj" fmla="val 40490"/>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Trapezoid 32"/>
          <p:cNvSpPr/>
          <p:nvPr/>
        </p:nvSpPr>
        <p:spPr>
          <a:xfrm rot="16200000">
            <a:off x="9837457" y="1489625"/>
            <a:ext cx="1584960" cy="337329"/>
          </a:xfrm>
          <a:prstGeom prst="trapezoid">
            <a:avLst>
              <a:gd name="adj" fmla="val 40490"/>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Trapezoid 33"/>
          <p:cNvSpPr/>
          <p:nvPr/>
        </p:nvSpPr>
        <p:spPr>
          <a:xfrm rot="16200000">
            <a:off x="10024235" y="1481235"/>
            <a:ext cx="1881690" cy="337329"/>
          </a:xfrm>
          <a:prstGeom prst="trapezoid">
            <a:avLst>
              <a:gd name="adj" fmla="val 40490"/>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Trapezoid 34"/>
          <p:cNvSpPr/>
          <p:nvPr/>
        </p:nvSpPr>
        <p:spPr>
          <a:xfrm rot="16200000">
            <a:off x="10219038" y="1488660"/>
            <a:ext cx="2175212" cy="337329"/>
          </a:xfrm>
          <a:prstGeom prst="trapezoid">
            <a:avLst>
              <a:gd name="adj" fmla="val 40490"/>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9" name="Group 18"/>
          <p:cNvGrpSpPr/>
          <p:nvPr/>
        </p:nvGrpSpPr>
        <p:grpSpPr>
          <a:xfrm flipH="1">
            <a:off x="8600565" y="1378238"/>
            <a:ext cx="503243" cy="380170"/>
            <a:chOff x="3245304" y="4589657"/>
            <a:chExt cx="585852" cy="447764"/>
          </a:xfrm>
          <a:solidFill>
            <a:schemeClr val="bg1"/>
          </a:solidFill>
        </p:grpSpPr>
        <p:sp>
          <p:nvSpPr>
            <p:cNvPr id="20" name="Rectangle 19"/>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Trapezoid 20"/>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Freeform 21"/>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36" name="Rectangle 35"/>
          <p:cNvSpPr/>
          <p:nvPr/>
        </p:nvSpPr>
        <p:spPr>
          <a:xfrm>
            <a:off x="1099522" y="3252001"/>
            <a:ext cx="9696893" cy="28909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float4 </a:t>
            </a:r>
            <a:r>
              <a:rPr lang="en-US" sz="1500" dirty="0" err="1">
                <a:solidFill>
                  <a:schemeClr val="accent3"/>
                </a:solidFill>
              </a:rPr>
              <a:t>accumScatteringTransmittance</a:t>
            </a:r>
            <a:r>
              <a:rPr lang="en-US" sz="1500" dirty="0">
                <a:solidFill>
                  <a:schemeClr val="accent3"/>
                </a:solidFill>
              </a:rPr>
              <a:t> </a:t>
            </a:r>
            <a:r>
              <a:rPr lang="en-US" sz="1500" dirty="0"/>
              <a:t>= float4(0.0, 0.0, 0.0, 1.0);</a:t>
            </a:r>
            <a:endParaRPr lang="sv-SE" sz="1500" dirty="0"/>
          </a:p>
          <a:p>
            <a:r>
              <a:rPr lang="en-US" sz="1500" dirty="0"/>
              <a:t>for (</a:t>
            </a:r>
            <a:r>
              <a:rPr lang="en-US" sz="1500" dirty="0" err="1"/>
              <a:t>uint</a:t>
            </a:r>
            <a:r>
              <a:rPr lang="en-US" sz="1500" dirty="0"/>
              <a:t> </a:t>
            </a:r>
            <a:r>
              <a:rPr lang="en-US" sz="1500" dirty="0" err="1"/>
              <a:t>textureDepth</a:t>
            </a:r>
            <a:r>
              <a:rPr lang="en-US" sz="1500" dirty="0"/>
              <a:t> = 0; </a:t>
            </a:r>
            <a:r>
              <a:rPr lang="en-US" sz="1500" dirty="0" err="1"/>
              <a:t>textureDepth</a:t>
            </a:r>
            <a:r>
              <a:rPr lang="en-US" sz="1500" dirty="0"/>
              <a:t> &lt; </a:t>
            </a:r>
            <a:r>
              <a:rPr lang="en-US" sz="1500" dirty="0" err="1"/>
              <a:t>volumeDepth</a:t>
            </a:r>
            <a:r>
              <a:rPr lang="en-US" sz="1500" dirty="0"/>
              <a:t>; ++</a:t>
            </a:r>
            <a:r>
              <a:rPr lang="en-US" sz="1500" dirty="0" err="1"/>
              <a:t>textureDepth</a:t>
            </a:r>
            <a:r>
              <a:rPr lang="en-US" sz="1500" dirty="0"/>
              <a:t>)</a:t>
            </a:r>
          </a:p>
          <a:p>
            <a:r>
              <a:rPr lang="sv-SE" sz="1500" dirty="0"/>
              <a:t>{</a:t>
            </a:r>
          </a:p>
          <a:p>
            <a:r>
              <a:rPr lang="sv-SE" sz="1500" dirty="0"/>
              <a:t>	uint4 coord = uint4(DispatchThreadId.xy, textureDepth,0);</a:t>
            </a:r>
          </a:p>
          <a:p>
            <a:r>
              <a:rPr lang="sv-SE" sz="1500" dirty="0"/>
              <a:t>	float4 </a:t>
            </a:r>
            <a:r>
              <a:rPr lang="sv-SE" sz="1500" dirty="0">
                <a:solidFill>
                  <a:srgbClr val="00B0F0"/>
                </a:solidFill>
              </a:rPr>
              <a:t>scatteringExtinction</a:t>
            </a:r>
            <a:r>
              <a:rPr lang="sv-SE" sz="1500" dirty="0"/>
              <a:t> 		   = </a:t>
            </a:r>
            <a:r>
              <a:rPr lang="sv-SE" sz="1500" dirty="0">
                <a:solidFill>
                  <a:srgbClr val="00B0F0"/>
                </a:solidFill>
              </a:rPr>
              <a:t>g_ ScatteringExtinctionVolume</a:t>
            </a:r>
            <a:r>
              <a:rPr lang="sv-SE" sz="1500" dirty="0"/>
              <a:t>.Load(coord);</a:t>
            </a:r>
          </a:p>
          <a:p>
            <a:pPr lvl="1"/>
            <a:r>
              <a:rPr lang="en-US" sz="1500" dirty="0" err="1"/>
              <a:t>const</a:t>
            </a:r>
            <a:r>
              <a:rPr lang="en-US" sz="1500" dirty="0"/>
              <a:t> float </a:t>
            </a:r>
            <a:r>
              <a:rPr lang="en-US" sz="1500" dirty="0">
                <a:solidFill>
                  <a:schemeClr val="bg1">
                    <a:lumMod val="50000"/>
                    <a:lumOff val="50000"/>
                  </a:schemeClr>
                </a:solidFill>
              </a:rPr>
              <a:t>transmittance</a:t>
            </a:r>
            <a:r>
              <a:rPr lang="en-US" sz="1500" dirty="0"/>
              <a:t>                    = </a:t>
            </a:r>
            <a:r>
              <a:rPr lang="en-US" sz="1500" dirty="0" err="1"/>
              <a:t>exp</a:t>
            </a:r>
            <a:r>
              <a:rPr lang="en-US" sz="1500" dirty="0"/>
              <a:t>(-</a:t>
            </a:r>
            <a:r>
              <a:rPr lang="sv-SE" sz="1500" dirty="0">
                <a:solidFill>
                  <a:srgbClr val="00B0F0"/>
                </a:solidFill>
              </a:rPr>
              <a:t>scatteringExtinction.a</a:t>
            </a:r>
            <a:r>
              <a:rPr lang="en-US" sz="1500" dirty="0"/>
              <a:t>*</a:t>
            </a:r>
            <a:r>
              <a:rPr lang="en-US" sz="1500" dirty="0" err="1"/>
              <a:t>stepLen</a:t>
            </a:r>
            <a:r>
              <a:rPr lang="en-US" sz="1500" dirty="0"/>
              <a:t>);</a:t>
            </a:r>
          </a:p>
          <a:p>
            <a:pPr lvl="1"/>
            <a:endParaRPr lang="en-US" sz="1500" dirty="0"/>
          </a:p>
          <a:p>
            <a:pPr lvl="1"/>
            <a:r>
              <a:rPr lang="sv-SE" sz="1500" dirty="0">
                <a:solidFill>
                  <a:schemeClr val="tx1"/>
                </a:solidFill>
              </a:rPr>
              <a:t>accumScatteringTransmittance.rgb </a:t>
            </a:r>
            <a:r>
              <a:rPr lang="sv-SE" sz="1500" dirty="0"/>
              <a:t>+= </a:t>
            </a:r>
            <a:r>
              <a:rPr lang="sv-SE" sz="1500" dirty="0">
                <a:solidFill>
                  <a:srgbClr val="00B0F0"/>
                </a:solidFill>
              </a:rPr>
              <a:t>scatteringExtinction.rgb</a:t>
            </a:r>
            <a:r>
              <a:rPr lang="sv-SE" sz="1500" dirty="0"/>
              <a:t>*accumScatteringTransmittance.a;</a:t>
            </a:r>
          </a:p>
          <a:p>
            <a:pPr lvl="1"/>
            <a:r>
              <a:rPr lang="sv-SE" sz="1500" dirty="0">
                <a:solidFill>
                  <a:schemeClr val="tx1"/>
                </a:solidFill>
              </a:rPr>
              <a:t>accumScatteringTransmittance.a </a:t>
            </a:r>
            <a:r>
              <a:rPr lang="sv-SE" sz="1500" dirty="0"/>
              <a:t>    *= </a:t>
            </a:r>
            <a:r>
              <a:rPr lang="en-US" sz="1500" dirty="0">
                <a:solidFill>
                  <a:schemeClr val="bg1">
                    <a:lumMod val="50000"/>
                    <a:lumOff val="50000"/>
                  </a:schemeClr>
                </a:solidFill>
              </a:rPr>
              <a:t>transmittance</a:t>
            </a:r>
            <a:r>
              <a:rPr lang="sv-SE" sz="1500" dirty="0"/>
              <a:t>;</a:t>
            </a:r>
          </a:p>
          <a:p>
            <a:endParaRPr lang="sv-SE" sz="1500" dirty="0"/>
          </a:p>
          <a:p>
            <a:r>
              <a:rPr lang="sv-SE" sz="1500" dirty="0"/>
              <a:t>	</a:t>
            </a:r>
            <a:r>
              <a:rPr lang="sv-SE" sz="1500" dirty="0">
                <a:solidFill>
                  <a:schemeClr val="accent3"/>
                </a:solidFill>
              </a:rPr>
              <a:t>g_FinalScatteringTransmittanceVolumeOut[coord.xyz]</a:t>
            </a:r>
            <a:r>
              <a:rPr lang="sv-SE" sz="1500" dirty="0"/>
              <a:t> = </a:t>
            </a:r>
            <a:r>
              <a:rPr lang="sv-SE" sz="1500" dirty="0">
                <a:solidFill>
                  <a:schemeClr val="accent3"/>
                </a:solidFill>
              </a:rPr>
              <a:t>accumScatteringTransmittance</a:t>
            </a:r>
            <a:r>
              <a:rPr lang="sv-SE" sz="1500" dirty="0"/>
              <a:t>;</a:t>
            </a:r>
          </a:p>
          <a:p>
            <a:r>
              <a:rPr lang="sv-SE" sz="1500" dirty="0"/>
              <a:t>}</a:t>
            </a:r>
          </a:p>
        </p:txBody>
      </p:sp>
      <p:grpSp>
        <p:nvGrpSpPr>
          <p:cNvPr id="24" name="Group 23"/>
          <p:cNvGrpSpPr/>
          <p:nvPr/>
        </p:nvGrpSpPr>
        <p:grpSpPr>
          <a:xfrm>
            <a:off x="1244009" y="4374706"/>
            <a:ext cx="9813851" cy="1302810"/>
            <a:chOff x="1244009" y="4374706"/>
            <a:chExt cx="9813851" cy="1302810"/>
          </a:xfrm>
        </p:grpSpPr>
        <p:sp>
          <p:nvSpPr>
            <p:cNvPr id="18" name="TextBox 17"/>
            <p:cNvSpPr txBox="1"/>
            <p:nvPr/>
          </p:nvSpPr>
          <p:spPr>
            <a:xfrm>
              <a:off x="9432297" y="4374706"/>
              <a:ext cx="1426746" cy="523220"/>
            </a:xfrm>
            <a:prstGeom prst="rect">
              <a:avLst/>
            </a:prstGeom>
            <a:noFill/>
          </p:spPr>
          <p:txBody>
            <a:bodyPr wrap="square" rtlCol="0">
              <a:spAutoFit/>
            </a:bodyPr>
            <a:lstStyle/>
            <a:p>
              <a:r>
                <a:rPr lang="en-GB" sz="2800" b="1" dirty="0">
                  <a:solidFill>
                    <a:srgbClr val="FF0000"/>
                  </a:solidFill>
                </a:rPr>
                <a:t>Wrong</a:t>
              </a:r>
              <a:endParaRPr lang="sv-SE" sz="2800" b="1" dirty="0">
                <a:solidFill>
                  <a:srgbClr val="FF0000"/>
                </a:solidFill>
              </a:endParaRPr>
            </a:p>
          </p:txBody>
        </p:sp>
        <p:sp>
          <p:nvSpPr>
            <p:cNvPr id="23" name="Oval 22"/>
            <p:cNvSpPr/>
            <p:nvPr/>
          </p:nvSpPr>
          <p:spPr>
            <a:xfrm>
              <a:off x="1244009" y="4667423"/>
              <a:ext cx="9813851" cy="10100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grpSp>
        <p:nvGrpSpPr>
          <p:cNvPr id="26" name="Group 25"/>
          <p:cNvGrpSpPr/>
          <p:nvPr/>
        </p:nvGrpSpPr>
        <p:grpSpPr>
          <a:xfrm>
            <a:off x="1600200" y="4917751"/>
            <a:ext cx="9143717" cy="528892"/>
            <a:chOff x="1600200" y="4917751"/>
            <a:chExt cx="9143717" cy="528892"/>
          </a:xfrm>
        </p:grpSpPr>
        <p:sp>
          <p:nvSpPr>
            <p:cNvPr id="25" name="Rounded Rectangle 24"/>
            <p:cNvSpPr/>
            <p:nvPr/>
          </p:nvSpPr>
          <p:spPr>
            <a:xfrm>
              <a:off x="1600200" y="5158409"/>
              <a:ext cx="3279913" cy="28823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ounded Rectangle 36"/>
            <p:cNvSpPr/>
            <p:nvPr/>
          </p:nvSpPr>
          <p:spPr>
            <a:xfrm>
              <a:off x="7464004" y="4917751"/>
              <a:ext cx="3279913" cy="28823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245083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Lst>
  </p:timing>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solidFill>
                  <a:schemeClr val="accent3"/>
                </a:solidFill>
              </a:rPr>
              <a:t>Final PM volume</a:t>
            </a:r>
            <a:endParaRPr dirty="0" lang="sv-SE">
              <a:solidFill>
                <a:schemeClr val="accent3"/>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6168" y="1347791"/>
                <a:ext cx="10624170" cy="4728621"/>
              </a:xfrm>
            </p:spPr>
            <p:txBody>
              <a:bodyPr>
                <a:normAutofit/>
              </a:bodyPr>
              <a:lstStyle/>
              <a:p>
                <a:pPr indent="0" marL="0">
                  <a:buNone/>
                </a:pPr>
                <a:r>
                  <a:rPr dirty="0" lang="en-GB"/>
                  <a:t>Non energy conservative integration:</a:t>
                </a:r>
              </a:p>
              <a:p>
                <a:endParaRPr dirty="0" lang="en-GB"/>
              </a:p>
              <a:p>
                <a:endParaRPr dirty="0" lang="en-GB"/>
              </a:p>
              <a:p>
                <a:endParaRPr dirty="0" lang="en-GB"/>
              </a:p>
              <a:p>
                <a:endParaRPr dirty="0" lang="en-GB"/>
              </a:p>
              <a:p>
                <a:pPr indent="0" marL="0">
                  <a:buNone/>
                </a:pPr>
                <a:endParaRPr dirty="0" lang="en-GB"/>
              </a:p>
              <a:p>
                <a:pPr lvl="1"/>
                <a:r>
                  <a:rPr dirty="0" lang="en-GB"/>
                  <a:t>Single scattered light sample </a:t>
                </a:r>
                <a14:m>
                  <m:oMath xmlns:m="http://schemas.openxmlformats.org/officeDocument/2006/math">
                    <m:r>
                      <a:rPr i="1" lang="en-GB">
                        <a:solidFill>
                          <a:srgbClr val="00B0F0"/>
                        </a:solidFill>
                        <a:latin charset="0" panose="02040503050406030204" pitchFamily="18" typeface="Cambria Math"/>
                        <a:ea charset="0" panose="02040503050406030204" pitchFamily="18" typeface="Cambria Math"/>
                      </a:rPr>
                      <m:t>𝑆</m:t>
                    </m:r>
                    <m:r>
                      <a:rPr b="1" i="1" lang="en-GB" smtClean="0">
                        <a:solidFill>
                          <a:srgbClr val="00B0F0"/>
                        </a:solidFill>
                        <a:latin charset="0" panose="02040503050406030204" pitchFamily="18" typeface="Cambria Math"/>
                        <a:ea charset="0" panose="02040503050406030204" pitchFamily="18" typeface="Cambria Math"/>
                      </a:rPr>
                      <m:t>=</m:t>
                    </m:r>
                    <m:r>
                      <a:rPr b="1" i="1" lang="en-GB">
                        <a:solidFill>
                          <a:schemeClr val="tx1">
                            <a:lumMod val="85000"/>
                          </a:schemeClr>
                        </a:solidFill>
                        <a:latin charset="0" panose="02040503050406030204" pitchFamily="18" typeface="Cambria Math"/>
                        <a:ea charset="0" panose="02040503050406030204" pitchFamily="18" typeface="Cambria Math"/>
                      </a:rPr>
                      <m:t>𝑳𝒔𝒄𝒂𝒕</m:t>
                    </m:r>
                    <m:d>
                      <m:dPr>
                        <m:ctrlPr>
                          <a:rPr b="1" i="1" lang="en-GB">
                            <a:solidFill>
                              <a:schemeClr val="tx1">
                                <a:lumMod val="85000"/>
                              </a:schemeClr>
                            </a:solidFill>
                            <a:latin charset="0" panose="02040503050406030204" pitchFamily="18" typeface="Cambria Math"/>
                            <a:ea charset="0" panose="02040503050406030204" pitchFamily="18" typeface="Cambria Math"/>
                          </a:rPr>
                        </m:ctrlPr>
                      </m:dPr>
                      <m:e>
                        <m:r>
                          <a:rPr b="1" i="1" lang="en-GB">
                            <a:solidFill>
                              <a:schemeClr val="tx1">
                                <a:lumMod val="85000"/>
                              </a:schemeClr>
                            </a:solidFill>
                            <a:latin charset="0" panose="02040503050406030204" pitchFamily="18" typeface="Cambria Math"/>
                            <a:ea charset="0" panose="02040503050406030204" pitchFamily="18" typeface="Cambria Math"/>
                          </a:rPr>
                          <m:t>𝒙𝒕</m:t>
                        </m:r>
                        <m:r>
                          <a:rPr b="1" i="1" lang="en-GB">
                            <a:solidFill>
                              <a:schemeClr val="tx1">
                                <a:lumMod val="85000"/>
                              </a:schemeClr>
                            </a:solidFill>
                            <a:latin charset="0" panose="02040503050406030204" pitchFamily="18" typeface="Cambria Math"/>
                            <a:ea charset="0" panose="02040503050406030204" pitchFamily="18" typeface="Cambria Math"/>
                          </a:rPr>
                          <m:t>,</m:t>
                        </m:r>
                        <m:r>
                          <a:rPr b="1" i="1" lang="en-GB">
                            <a:solidFill>
                              <a:schemeClr val="tx1">
                                <a:lumMod val="85000"/>
                              </a:schemeClr>
                            </a:solidFill>
                            <a:latin charset="0" panose="02040503050406030204" pitchFamily="18" typeface="Cambria Math"/>
                            <a:ea charset="0" panose="02040503050406030204" pitchFamily="18" typeface="Cambria Math"/>
                          </a:rPr>
                          <m:t>𝝎</m:t>
                        </m:r>
                        <m:r>
                          <a:rPr b="1" i="1" lang="en-GB">
                            <a:solidFill>
                              <a:schemeClr val="tx1">
                                <a:lumMod val="85000"/>
                              </a:schemeClr>
                            </a:solidFill>
                            <a:latin charset="0" panose="02040503050406030204" pitchFamily="18" typeface="Cambria Math"/>
                            <a:ea charset="0" panose="02040503050406030204" pitchFamily="18" typeface="Cambria Math"/>
                          </a:rPr>
                          <m:t>𝒐</m:t>
                        </m:r>
                      </m:e>
                    </m:d>
                  </m:oMath>
                </a14:m>
                <a:r>
                  <a:rPr dirty="0" lang="en-GB"/>
                  <a:t> </a:t>
                </a:r>
                <a:r>
                  <a:rPr b="1" dirty="0" lang="en-GB">
                    <a:solidFill>
                      <a:schemeClr val="accent3"/>
                    </a:solidFill>
                  </a:rPr>
                  <a:t>OK</a:t>
                </a:r>
              </a:p>
              <a:p>
                <a:pPr lvl="1"/>
                <a:r>
                  <a:rPr dirty="0" lang="en-GB"/>
                  <a:t>Single transmittance sample </a:t>
                </a:r>
                <a14:m>
                  <m:oMath xmlns:m="http://schemas.openxmlformats.org/officeDocument/2006/math">
                    <m:r>
                      <a:rPr b="1" i="1" lang="en-GB">
                        <a:solidFill>
                          <a:schemeClr val="tx1">
                            <a:lumMod val="85000"/>
                          </a:schemeClr>
                        </a:solidFill>
                        <a:latin charset="0" panose="02040503050406030204" pitchFamily="18" typeface="Cambria Math"/>
                        <a:ea charset="0" panose="02040503050406030204" pitchFamily="18" typeface="Cambria Math"/>
                      </a:rPr>
                      <m:t>𝑻𝒓</m:t>
                    </m:r>
                    <m:d>
                      <m:dPr>
                        <m:ctrlPr>
                          <a:rPr b="1" i="1" lang="en-GB">
                            <a:solidFill>
                              <a:schemeClr val="tx1">
                                <a:lumMod val="85000"/>
                              </a:schemeClr>
                            </a:solidFill>
                            <a:latin charset="0" panose="02040503050406030204" pitchFamily="18" typeface="Cambria Math"/>
                            <a:ea charset="0" panose="02040503050406030204" pitchFamily="18" typeface="Cambria Math"/>
                          </a:rPr>
                        </m:ctrlPr>
                      </m:dPr>
                      <m:e>
                        <m:r>
                          <a:rPr b="1" i="1" lang="en-GB">
                            <a:solidFill>
                              <a:schemeClr val="tx1">
                                <a:lumMod val="85000"/>
                              </a:schemeClr>
                            </a:solidFill>
                            <a:latin charset="0" panose="02040503050406030204" pitchFamily="18" typeface="Cambria Math"/>
                            <a:ea charset="0" panose="02040503050406030204" pitchFamily="18" typeface="Cambria Math"/>
                          </a:rPr>
                          <m:t>𝒙</m:t>
                        </m:r>
                        <m:r>
                          <a:rPr b="1" i="1" lang="en-GB">
                            <a:solidFill>
                              <a:schemeClr val="tx1">
                                <a:lumMod val="85000"/>
                              </a:schemeClr>
                            </a:solidFill>
                            <a:latin charset="0" panose="02040503050406030204" pitchFamily="18" typeface="Cambria Math"/>
                            <a:ea charset="0" panose="02040503050406030204" pitchFamily="18" typeface="Cambria Math"/>
                          </a:rPr>
                          <m:t>,</m:t>
                        </m:r>
                        <m:r>
                          <a:rPr b="1" i="1" lang="en-GB">
                            <a:solidFill>
                              <a:schemeClr val="tx1">
                                <a:lumMod val="85000"/>
                              </a:schemeClr>
                            </a:solidFill>
                            <a:latin charset="0" panose="02040503050406030204" pitchFamily="18" typeface="Cambria Math"/>
                            <a:ea charset="0" panose="02040503050406030204" pitchFamily="18" typeface="Cambria Math"/>
                          </a:rPr>
                          <m:t>𝒙𝒔</m:t>
                        </m:r>
                      </m:e>
                    </m:d>
                  </m:oMath>
                </a14:m>
                <a:r>
                  <a:rPr b="1" dirty="0" i="1" lang="en-GB">
                    <a:solidFill>
                      <a:schemeClr val="tx1">
                        <a:lumMod val="85000"/>
                      </a:schemeClr>
                    </a:solidFill>
                    <a:latin charset="0" panose="02040503050406030204" pitchFamily="18" typeface="Cambria Math"/>
                    <a:ea charset="0" panose="02040503050406030204" pitchFamily="18" typeface="Cambria Math"/>
                  </a:rPr>
                  <a:t> </a:t>
                </a:r>
                <a:r>
                  <a:rPr b="1" dirty="0" lang="en-GB">
                    <a:solidFill>
                      <a:schemeClr val="accent2"/>
                    </a:solidFill>
                  </a:rPr>
                  <a:t>NOT OK</a:t>
                </a:r>
              </a:p>
              <a:p>
                <a:pPr indent="0" marL="0">
                  <a:buNone/>
                </a:pPr>
                <a:endParaRPr b="1" dirty="0" lang="en-GB" sz="2000">
                  <a:solidFill>
                    <a:schemeClr val="accent2"/>
                  </a:solidFill>
                  <a:sym charset="2" panose="05000000000000000000" pitchFamily="2" typeface="Wingdings"/>
                </a:endParaRPr>
              </a:p>
              <a:p>
                <a:pPr indent="0" marL="0">
                  <a:buNone/>
                </a:pPr>
                <a:r>
                  <a:rPr b="1" dirty="0" lang="en-GB" sz="2000">
                    <a:solidFill>
                      <a:schemeClr val="accent3"/>
                    </a:solidFill>
                    <a:sym charset="2" panose="05000000000000000000" pitchFamily="2" typeface="Wingdings"/>
                  </a:rPr>
                  <a:t> </a:t>
                </a:r>
                <a:r>
                  <a:rPr b="1" dirty="0" lang="en-GB" sz="2000">
                    <a:solidFill>
                      <a:schemeClr val="accent3"/>
                    </a:solidFill>
                  </a:rPr>
                  <a:t>Integrate lighting w.r.t. transmittance over </a:t>
                </a:r>
                <a:r>
                  <a:rPr b="1" dirty="0" err="1" lang="en-GB" sz="2000">
                    <a:solidFill>
                      <a:schemeClr val="accent3"/>
                    </a:solidFill>
                  </a:rPr>
                  <a:t>froxel</a:t>
                </a:r>
                <a:r>
                  <a:rPr b="1" dirty="0" lang="en-GB" sz="2000">
                    <a:solidFill>
                      <a:schemeClr val="accent3"/>
                    </a:solidFill>
                  </a:rPr>
                  <a:t> depth D</a:t>
                </a:r>
              </a:p>
            </p:txBody>
          </p:sp>
        </mc:Choice>
        <mc:Fallback xmlns="">
          <p:sp>
            <p:nvSpPr>
              <p:cNvPr id="3" name="Content Placeholder 2"/>
              <p:cNvSpPr>
                <a:spLocks noAdjustHandles="1" noChangeArrowheads="1" noChangeAspect="1" noChangeShapeType="1" noEditPoints="1" noGrp="1" noMove="1" noResize="1" noRot="1" noTextEdit="1"/>
              </p:cNvSpPr>
              <p:nvPr>
                <p:ph idx="1"/>
              </p:nvPr>
            </p:nvSpPr>
            <p:spPr>
              <a:xfrm>
                <a:off x="786168" y="1347791"/>
                <a:ext cx="10624170" cy="4728621"/>
              </a:xfrm>
              <a:blipFill rotWithShape="0">
                <a:blip r:embed="rId3"/>
                <a:stretch>
                  <a:fillRect l="-631" t="-644"/>
                </a:stretch>
              </a:blipFill>
            </p:spPr>
            <p:txBody>
              <a:bodyPr/>
              <a:lstStyle/>
              <a:p>
                <a:r>
                  <a:rPr lang="sv-SE">
                    <a:noFill/>
                  </a:rPr>
                  <a:t> </a:t>
                </a:r>
              </a:p>
            </p:txBody>
          </p:sp>
        </mc:Fallback>
      </mc:AlternateContent>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r="-83"/>
          <a:stretch/>
        </p:blipFill>
        <p:spPr>
          <a:xfrm>
            <a:off x="1096097" y="1781643"/>
            <a:ext cx="1850303" cy="1835693"/>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r="86"/>
          <a:stretch/>
        </p:blipFill>
        <p:spPr>
          <a:xfrm>
            <a:off x="3835845" y="1781641"/>
            <a:ext cx="1899501" cy="1835696"/>
          </a:xfrm>
          <a:prstGeom prst="rect">
            <a:avLst/>
          </a:prstGeom>
        </p:spPr>
      </p:pic>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r="-73"/>
          <a:stretch/>
        </p:blipFill>
        <p:spPr>
          <a:xfrm>
            <a:off x="6620463" y="1781641"/>
            <a:ext cx="1879592" cy="1835696"/>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2167242" y="1781640"/>
                <a:ext cx="772969" cy="369332"/>
              </a:xfrm>
              <a:prstGeom prst="rect">
                <a:avLst/>
              </a:prstGeom>
              <a:noFill/>
            </p:spPr>
            <p:txBody>
              <a:bodyPr rtlCol="0" wrap="none">
                <a:spAutoFit/>
              </a:bodyPr>
              <a:lstStyle/>
              <a:p>
                <a14:m>
                  <m:oMath xmlns:m="http://schemas.openxmlformats.org/officeDocument/2006/math">
                    <m:r>
                      <a:rPr b="1" i="1" lang="en-GB">
                        <a:solidFill>
                          <a:schemeClr val="tx1">
                            <a:lumMod val="85000"/>
                          </a:schemeClr>
                        </a:solidFill>
                        <a:latin charset="0" panose="02040503050406030204" pitchFamily="18" typeface="Cambria Math"/>
                        <a:ea charset="0" panose="02040503050406030204" pitchFamily="18" typeface="Cambria Math"/>
                      </a:rPr>
                      <m:t>𝝈</m:t>
                    </m:r>
                    <m:r>
                      <a:rPr b="1" baseline="-25000" i="1" lang="en-GB">
                        <a:solidFill>
                          <a:schemeClr val="tx1">
                            <a:lumMod val="85000"/>
                          </a:schemeClr>
                        </a:solidFill>
                        <a:latin charset="0" panose="02040503050406030204" pitchFamily="18" typeface="Cambria Math"/>
                        <a:ea charset="0" panose="02040503050406030204" pitchFamily="18" typeface="Cambria Math"/>
                      </a:rPr>
                      <m:t>𝒔</m:t>
                    </m:r>
                    <m:r>
                      <a:rPr b="1" baseline="-25000" i="1" lang="en-GB">
                        <a:solidFill>
                          <a:schemeClr val="tx1">
                            <a:lumMod val="85000"/>
                          </a:schemeClr>
                        </a:solidFill>
                        <a:latin charset="0" panose="02040503050406030204" pitchFamily="18" typeface="Cambria Math"/>
                        <a:ea charset="0" panose="02040503050406030204" pitchFamily="18" typeface="Cambria Math"/>
                      </a:rPr>
                      <m:t> </m:t>
                    </m:r>
                  </m:oMath>
                </a14:m>
                <a:r>
                  <a:rPr dirty="0" lang="en-GB"/>
                  <a:t>= 5</a:t>
                </a:r>
                <a:endParaRPr dirty="0" lang="sv-SE"/>
              </a:p>
            </p:txBody>
          </p:sp>
        </mc:Choice>
        <mc:Fallback xmlns="">
          <p:sp>
            <p:nvSpPr>
              <p:cNvPr id="25" name="TextBox 24"/>
              <p:cNvSpPr txBox="1">
                <a:spLocks noAdjustHandles="1" noChangeArrowheads="1" noChangeAspect="1" noChangeShapeType="1" noEditPoints="1" noMove="1" noResize="1" noRot="1" noTextEdit="1"/>
              </p:cNvSpPr>
              <p:nvPr/>
            </p:nvSpPr>
            <p:spPr>
              <a:xfrm>
                <a:off x="2167242" y="1781640"/>
                <a:ext cx="772969" cy="369332"/>
              </a:xfrm>
              <a:prstGeom prst="rect">
                <a:avLst/>
              </a:prstGeom>
              <a:blipFill rotWithShape="0">
                <a:blip r:embed="rId7"/>
                <a:stretch>
                  <a:fillRect b="-24590" r="-6349" t="-8197"/>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835088" y="1781640"/>
                <a:ext cx="901209" cy="369332"/>
              </a:xfrm>
              <a:prstGeom prst="rect">
                <a:avLst/>
              </a:prstGeom>
              <a:noFill/>
            </p:spPr>
            <p:txBody>
              <a:bodyPr rtlCol="0" wrap="none">
                <a:spAutoFit/>
              </a:bodyPr>
              <a:lstStyle/>
              <a:p>
                <a14:m>
                  <m:oMath xmlns:m="http://schemas.openxmlformats.org/officeDocument/2006/math">
                    <m:r>
                      <a:rPr b="1" i="1" lang="en-GB">
                        <a:solidFill>
                          <a:schemeClr val="tx1">
                            <a:lumMod val="85000"/>
                          </a:schemeClr>
                        </a:solidFill>
                        <a:latin charset="0" panose="02040503050406030204" pitchFamily="18" typeface="Cambria Math"/>
                        <a:ea charset="0" panose="02040503050406030204" pitchFamily="18" typeface="Cambria Math"/>
                      </a:rPr>
                      <m:t>𝝈</m:t>
                    </m:r>
                    <m:r>
                      <a:rPr b="1" baseline="-25000" i="1" lang="en-GB">
                        <a:solidFill>
                          <a:schemeClr val="tx1">
                            <a:lumMod val="85000"/>
                          </a:schemeClr>
                        </a:solidFill>
                        <a:latin charset="0" panose="02040503050406030204" pitchFamily="18" typeface="Cambria Math"/>
                        <a:ea charset="0" panose="02040503050406030204" pitchFamily="18" typeface="Cambria Math"/>
                      </a:rPr>
                      <m:t>𝒔</m:t>
                    </m:r>
                    <m:r>
                      <a:rPr b="1" baseline="-25000" i="1" lang="en-GB">
                        <a:solidFill>
                          <a:schemeClr val="tx1">
                            <a:lumMod val="85000"/>
                          </a:schemeClr>
                        </a:solidFill>
                        <a:latin charset="0" panose="02040503050406030204" pitchFamily="18" typeface="Cambria Math"/>
                        <a:ea charset="0" panose="02040503050406030204" pitchFamily="18" typeface="Cambria Math"/>
                      </a:rPr>
                      <m:t> </m:t>
                    </m:r>
                  </m:oMath>
                </a14:m>
                <a:r>
                  <a:rPr dirty="0" lang="en-GB"/>
                  <a:t>= 50</a:t>
                </a:r>
                <a:endParaRPr dirty="0" lang="sv-SE"/>
              </a:p>
            </p:txBody>
          </p:sp>
        </mc:Choice>
        <mc:Fallback xmlns="">
          <p:sp>
            <p:nvSpPr>
              <p:cNvPr id="36" name="TextBox 35"/>
              <p:cNvSpPr txBox="1">
                <a:spLocks noAdjustHandles="1" noChangeArrowheads="1" noChangeAspect="1" noChangeShapeType="1" noEditPoints="1" noMove="1" noResize="1" noRot="1" noTextEdit="1"/>
              </p:cNvSpPr>
              <p:nvPr/>
            </p:nvSpPr>
            <p:spPr>
              <a:xfrm>
                <a:off x="4835088" y="1781640"/>
                <a:ext cx="901209" cy="369332"/>
              </a:xfrm>
              <a:prstGeom prst="rect">
                <a:avLst/>
              </a:prstGeom>
              <a:blipFill rotWithShape="0">
                <a:blip r:embed="rId8"/>
                <a:stretch>
                  <a:fillRect b="-24590" r="-5405" t="-8197"/>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340466" y="1781640"/>
                <a:ext cx="1157689" cy="369332"/>
              </a:xfrm>
              <a:prstGeom prst="rect">
                <a:avLst/>
              </a:prstGeom>
              <a:noFill/>
            </p:spPr>
            <p:txBody>
              <a:bodyPr rtlCol="0" wrap="none">
                <a:spAutoFit/>
              </a:bodyPr>
              <a:lstStyle/>
              <a:p>
                <a14:m>
                  <m:oMath xmlns:m="http://schemas.openxmlformats.org/officeDocument/2006/math">
                    <m:r>
                      <a:rPr b="1" i="1" lang="en-GB" smtClean="0">
                        <a:solidFill>
                          <a:schemeClr val="tx1"/>
                        </a:solidFill>
                        <a:latin charset="0" panose="02040503050406030204" pitchFamily="18" typeface="Cambria Math"/>
                        <a:ea charset="0" panose="02040503050406030204" pitchFamily="18" typeface="Cambria Math"/>
                      </a:rPr>
                      <m:t>𝝈</m:t>
                    </m:r>
                    <m:r>
                      <a:rPr b="1" baseline="-25000" i="1" lang="en-GB">
                        <a:solidFill>
                          <a:schemeClr val="tx1"/>
                        </a:solidFill>
                        <a:latin charset="0" panose="02040503050406030204" pitchFamily="18" typeface="Cambria Math"/>
                        <a:ea charset="0" panose="02040503050406030204" pitchFamily="18" typeface="Cambria Math"/>
                      </a:rPr>
                      <m:t>𝒔</m:t>
                    </m:r>
                    <m:r>
                      <a:rPr b="1" baseline="-25000" i="1" lang="en-GB">
                        <a:solidFill>
                          <a:schemeClr val="tx1"/>
                        </a:solidFill>
                        <a:latin charset="0" panose="02040503050406030204" pitchFamily="18" typeface="Cambria Math"/>
                        <a:ea charset="0" panose="02040503050406030204" pitchFamily="18" typeface="Cambria Math"/>
                      </a:rPr>
                      <m:t> </m:t>
                    </m:r>
                  </m:oMath>
                </a14:m>
                <a:r>
                  <a:rPr dirty="0" lang="en-GB">
                    <a:solidFill>
                      <a:schemeClr val="tx1"/>
                    </a:solidFill>
                  </a:rPr>
                  <a:t>= 5000</a:t>
                </a:r>
                <a:endParaRPr dirty="0" lang="sv-SE">
                  <a:solidFill>
                    <a:schemeClr val="tx1"/>
                  </a:solidFill>
                </a:endParaRPr>
              </a:p>
            </p:txBody>
          </p:sp>
        </mc:Choice>
        <mc:Fallback xmlns="">
          <p:sp>
            <p:nvSpPr>
              <p:cNvPr id="37" name="TextBox 36"/>
              <p:cNvSpPr txBox="1">
                <a:spLocks noAdjustHandles="1" noChangeArrowheads="1" noChangeAspect="1" noChangeShapeType="1" noEditPoints="1" noMove="1" noResize="1" noRot="1" noTextEdit="1"/>
              </p:cNvSpPr>
              <p:nvPr/>
            </p:nvSpPr>
            <p:spPr>
              <a:xfrm>
                <a:off x="7340466" y="1781640"/>
                <a:ext cx="1157689" cy="369332"/>
              </a:xfrm>
              <a:prstGeom prst="rect">
                <a:avLst/>
              </a:prstGeom>
              <a:blipFill rotWithShape="0">
                <a:blip r:embed="rId9"/>
                <a:stretch>
                  <a:fillRect b="-24590" r="-4211" t="-8197"/>
                </a:stretch>
              </a:blipFill>
            </p:spPr>
            <p:txBody>
              <a:bodyPr/>
              <a:lstStyle/>
              <a:p>
                <a:r>
                  <a:rPr lang="sv-SE">
                    <a:noFill/>
                  </a:rPr>
                  <a:t> </a:t>
                </a:r>
              </a:p>
            </p:txBody>
          </p:sp>
        </mc:Fallback>
      </mc:AlternateContent>
      <p:grpSp>
        <p:nvGrpSpPr>
          <p:cNvPr id="28" name="Group 27"/>
          <p:cNvGrpSpPr/>
          <p:nvPr/>
        </p:nvGrpSpPr>
        <p:grpSpPr>
          <a:xfrm>
            <a:off x="9303574" y="1135308"/>
            <a:ext cx="2036135" cy="2482028"/>
            <a:chOff x="9292800" y="1135308"/>
            <a:chExt cx="2036135" cy="2482028"/>
          </a:xfrm>
        </p:grpSpPr>
        <p:pic>
          <p:nvPicPr>
            <p:cNvPr id="23" name="Picture 22"/>
            <p:cNvPicPr>
              <a:picLocks noChangeAspect="1"/>
            </p:cNvPicPr>
            <p:nvPr/>
          </p:nvPicPr>
          <p:blipFill rotWithShape="1">
            <a:blip r:embed="rId10">
              <a:extLst>
                <a:ext uri="{28A0092B-C50C-407E-A947-70E740481C1C}">
                  <a14:useLocalDpi xmlns:a14="http://schemas.microsoft.com/office/drawing/2010/main" val="0"/>
                </a:ext>
              </a:extLst>
            </a:blip>
            <a:srcRect r="80"/>
            <a:stretch/>
          </p:blipFill>
          <p:spPr>
            <a:xfrm>
              <a:off x="9378736" y="1781641"/>
              <a:ext cx="1866908" cy="1835695"/>
            </a:xfrm>
            <a:prstGeom prst="rect">
              <a:avLst/>
            </a:prstGeom>
          </p:spPr>
        </p:pic>
        <mc:AlternateContent xmlns:mc="http://schemas.openxmlformats.org/markup-compatibility/2006" xmlns:a14="http://schemas.microsoft.com/office/drawing/2010/main">
          <mc:Choice Requires="a14">
            <p:sp>
              <p:nvSpPr>
                <p:cNvPr id="38" name="TextBox 37"/>
                <p:cNvSpPr txBox="1"/>
                <p:nvPr/>
              </p:nvSpPr>
              <p:spPr>
                <a:xfrm>
                  <a:off x="10083040" y="1781640"/>
                  <a:ext cx="1157689" cy="369332"/>
                </a:xfrm>
                <a:prstGeom prst="rect">
                  <a:avLst/>
                </a:prstGeom>
                <a:noFill/>
              </p:spPr>
              <p:txBody>
                <a:bodyPr rtlCol="0" wrap="none">
                  <a:spAutoFit/>
                </a:bodyPr>
                <a:lstStyle/>
                <a:p>
                  <a14:m>
                    <m:oMath xmlns:m="http://schemas.openxmlformats.org/officeDocument/2006/math">
                      <m:r>
                        <a:rPr b="1" i="1" lang="en-GB">
                          <a:solidFill>
                            <a:schemeClr val="tx1">
                              <a:lumMod val="85000"/>
                            </a:schemeClr>
                          </a:solidFill>
                          <a:latin charset="0" panose="02040503050406030204" pitchFamily="18" typeface="Cambria Math"/>
                          <a:ea charset="0" panose="02040503050406030204" pitchFamily="18" typeface="Cambria Math"/>
                        </a:rPr>
                        <m:t>𝝈</m:t>
                      </m:r>
                      <m:r>
                        <a:rPr b="1" baseline="-25000" i="1" lang="en-GB">
                          <a:solidFill>
                            <a:schemeClr val="tx1">
                              <a:lumMod val="85000"/>
                            </a:schemeClr>
                          </a:solidFill>
                          <a:latin charset="0" panose="02040503050406030204" pitchFamily="18" typeface="Cambria Math"/>
                          <a:ea charset="0" panose="02040503050406030204" pitchFamily="18" typeface="Cambria Math"/>
                        </a:rPr>
                        <m:t>𝒔</m:t>
                      </m:r>
                      <m:r>
                        <a:rPr b="1" baseline="-25000" i="1" lang="en-GB">
                          <a:solidFill>
                            <a:schemeClr val="tx1">
                              <a:lumMod val="85000"/>
                            </a:schemeClr>
                          </a:solidFill>
                          <a:latin charset="0" panose="02040503050406030204" pitchFamily="18" typeface="Cambria Math"/>
                          <a:ea charset="0" panose="02040503050406030204" pitchFamily="18" typeface="Cambria Math"/>
                        </a:rPr>
                        <m:t> </m:t>
                      </m:r>
                    </m:oMath>
                  </a14:m>
                  <a:r>
                    <a:rPr dirty="0" lang="en-GB"/>
                    <a:t>= 5000</a:t>
                  </a:r>
                  <a:endParaRPr dirty="0" lang="sv-SE"/>
                </a:p>
              </p:txBody>
            </p:sp>
          </mc:Choice>
          <mc:Fallback xmlns="">
            <p:sp>
              <p:nvSpPr>
                <p:cNvPr id="38" name="TextBox 37"/>
                <p:cNvSpPr txBox="1">
                  <a:spLocks noAdjustHandles="1" noChangeArrowheads="1" noChangeAspect="1" noChangeShapeType="1" noEditPoints="1" noMove="1" noResize="1" noRot="1" noTextEdit="1"/>
                </p:cNvSpPr>
                <p:nvPr/>
              </p:nvSpPr>
              <p:spPr>
                <a:xfrm>
                  <a:off x="10083040" y="1781640"/>
                  <a:ext cx="1157689" cy="369332"/>
                </a:xfrm>
                <a:prstGeom prst="rect">
                  <a:avLst/>
                </a:prstGeom>
                <a:blipFill rotWithShape="0">
                  <a:blip r:embed="rId11"/>
                  <a:stretch>
                    <a:fillRect b="-24590" r="-4211" t="-8197"/>
                  </a:stretch>
                </a:blipFill>
              </p:spPr>
              <p:txBody>
                <a:bodyPr/>
                <a:lstStyle/>
                <a:p>
                  <a:r>
                    <a:rPr lang="sv-SE">
                      <a:noFill/>
                    </a:rPr>
                    <a:t> </a:t>
                  </a:r>
                </a:p>
              </p:txBody>
            </p:sp>
          </mc:Fallback>
        </mc:AlternateContent>
        <p:sp>
          <p:nvSpPr>
            <p:cNvPr id="26" name="TextBox 25"/>
            <p:cNvSpPr txBox="1"/>
            <p:nvPr/>
          </p:nvSpPr>
          <p:spPr>
            <a:xfrm>
              <a:off x="9292800" y="1135308"/>
              <a:ext cx="2036135" cy="646331"/>
            </a:xfrm>
            <a:prstGeom prst="rect">
              <a:avLst/>
            </a:prstGeom>
            <a:noFill/>
            <a:ln>
              <a:solidFill>
                <a:schemeClr val="tx1">
                  <a:lumMod val="75000"/>
                </a:schemeClr>
              </a:solidFill>
            </a:ln>
          </p:spPr>
          <p:txBody>
            <a:bodyPr rtlCol="0" wrap="none">
              <a:spAutoFit/>
            </a:bodyPr>
            <a:lstStyle/>
            <a:p>
              <a:pPr algn="ctr"/>
              <a:r>
                <a:rPr dirty="0" lang="en-GB" sz="1200"/>
                <a:t>swapped</a:t>
              </a:r>
              <a:br>
                <a:rPr dirty="0" lang="en-GB" sz="1200"/>
              </a:br>
              <a:r>
                <a:rPr dirty="0" lang="en-GB" sz="1200"/>
                <a:t>scattering/transmittance</a:t>
              </a:r>
            </a:p>
            <a:p>
              <a:pPr algn="ctr"/>
              <a:r>
                <a:rPr dirty="0" lang="en-GB" sz="1200"/>
                <a:t>code</a:t>
              </a:r>
              <a:endParaRPr dirty="0" lang="sv-SE" sz="1200"/>
            </a:p>
          </p:txBody>
        </p:sp>
      </p:grpSp>
      <mc:AlternateContent xmlns:mc="http://schemas.openxmlformats.org/markup-compatibility/2006" xmlns:a14="http://schemas.microsoft.com/office/drawing/2010/main">
        <mc:Choice Requires="a14">
          <p:sp>
            <p:nvSpPr>
              <p:cNvPr id="39" name="TextBox 38"/>
              <p:cNvSpPr txBox="1"/>
              <p:nvPr/>
            </p:nvSpPr>
            <p:spPr>
              <a:xfrm>
                <a:off x="2003125" y="5497543"/>
                <a:ext cx="5663925" cy="875432"/>
              </a:xfrm>
              <a:prstGeom prst="rect">
                <a:avLst/>
              </a:prstGeom>
              <a:noFill/>
            </p:spPr>
            <p:txBody>
              <a:bodyPr rtlCol="0" wrap="square">
                <a:spAutoFit/>
              </a:bodyPr>
              <a:lstStyle/>
              <a:p>
                <a14:m>
                  <m:oMath xmlns:m="http://schemas.openxmlformats.org/officeDocument/2006/math">
                    <m:nary>
                      <m:naryPr>
                        <m:ctrlPr>
                          <a:rPr b="0" i="1" lang="en-GB" smtClean="0" sz="3200">
                            <a:latin charset="0" panose="02040503050406030204" pitchFamily="18" typeface="Cambria Math"/>
                          </a:rPr>
                        </m:ctrlPr>
                      </m:naryPr>
                      <m:sub>
                        <m:r>
                          <m:rPr>
                            <m:brk m:alnAt="23"/>
                          </m:rPr>
                          <a:rPr b="0" i="1" lang="en-GB" smtClean="0" sz="3200">
                            <a:latin charset="0" panose="02040503050406030204" pitchFamily="18" typeface="Cambria Math"/>
                          </a:rPr>
                          <m:t>0</m:t>
                        </m:r>
                      </m:sub>
                      <m:sup>
                        <m:r>
                          <a:rPr b="0" i="1" lang="en-GB" smtClean="0" sz="3200">
                            <a:latin charset="0" panose="02040503050406030204" pitchFamily="18" typeface="Cambria Math"/>
                          </a:rPr>
                          <m:t>𝐷</m:t>
                        </m:r>
                      </m:sup>
                      <m:e>
                        <m:sSup>
                          <m:sSupPr>
                            <m:ctrlPr>
                              <a:rPr b="0" i="1" lang="en-GB" smtClean="0" sz="3200">
                                <a:latin charset="0" panose="02040503050406030204" pitchFamily="18" typeface="Cambria Math"/>
                              </a:rPr>
                            </m:ctrlPr>
                          </m:sSupPr>
                          <m:e>
                            <m:r>
                              <a:rPr b="0" i="1" lang="en-GB" smtClean="0" sz="3200">
                                <a:latin charset="0" panose="02040503050406030204" pitchFamily="18" typeface="Cambria Math"/>
                              </a:rPr>
                              <m:t>𝑒</m:t>
                            </m:r>
                          </m:e>
                          <m:sup>
                            <m:r>
                              <a:rPr b="0" i="1" lang="en-GB" smtClean="0" sz="3200">
                                <a:latin charset="0" panose="02040503050406030204" pitchFamily="18" typeface="Cambria Math"/>
                              </a:rPr>
                              <m:t>−</m:t>
                            </m:r>
                            <m:r>
                              <a:rPr b="1" i="1" lang="en-GB" smtClean="0" sz="3200">
                                <a:solidFill>
                                  <a:srgbClr val="00B0F0"/>
                                </a:solidFill>
                                <a:latin charset="0" panose="02040503050406030204" pitchFamily="18" typeface="Cambria Math"/>
                                <a:ea charset="0" panose="02040503050406030204" pitchFamily="18" typeface="Cambria Math"/>
                              </a:rPr>
                              <m:t>𝝈</m:t>
                            </m:r>
                            <m:r>
                              <a:rPr b="1" baseline="-25000" i="1" lang="en-GB" smtClean="0" sz="3200">
                                <a:solidFill>
                                  <a:srgbClr val="00B0F0"/>
                                </a:solidFill>
                                <a:latin charset="0" panose="02040503050406030204" pitchFamily="18" typeface="Cambria Math"/>
                                <a:ea charset="0" panose="02040503050406030204" pitchFamily="18" typeface="Cambria Math"/>
                              </a:rPr>
                              <m:t>𝒕</m:t>
                            </m:r>
                            <m:r>
                              <a:rPr b="0" baseline="-25000" i="1" lang="en-GB" smtClean="0" sz="3200">
                                <a:solidFill>
                                  <a:schemeClr val="tx1">
                                    <a:lumMod val="85000"/>
                                  </a:schemeClr>
                                </a:solidFill>
                                <a:latin charset="0" panose="02040503050406030204" pitchFamily="18" typeface="Cambria Math"/>
                                <a:ea charset="0" panose="02040503050406030204" pitchFamily="18" typeface="Cambria Math"/>
                              </a:rPr>
                              <m:t> </m:t>
                            </m:r>
                            <m:r>
                              <a:rPr b="0" i="1" lang="en-GB" smtClean="0" sz="3200">
                                <a:latin charset="0" panose="02040503050406030204" pitchFamily="18" typeface="Cambria Math"/>
                              </a:rPr>
                              <m:t> </m:t>
                            </m:r>
                            <m:r>
                              <a:rPr b="0" i="1" lang="en-GB" smtClean="0" sz="3200">
                                <a:latin charset="0" panose="02040503050406030204" pitchFamily="18" typeface="Cambria Math"/>
                              </a:rPr>
                              <m:t>𝑥</m:t>
                            </m:r>
                          </m:sup>
                        </m:sSup>
                      </m:e>
                    </m:nary>
                    <m:r>
                      <a:rPr b="0" i="1" lang="en-GB" smtClean="0" sz="3200">
                        <a:latin charset="0" panose="02040503050406030204" pitchFamily="18" typeface="Cambria Math"/>
                        <a:ea charset="0" panose="02040503050406030204" pitchFamily="18" typeface="Cambria Math"/>
                      </a:rPr>
                      <m:t>×</m:t>
                    </m:r>
                    <m:r>
                      <a:rPr b="0" i="1" lang="en-GB" smtClean="0" sz="3200">
                        <a:solidFill>
                          <a:srgbClr val="00B0F0"/>
                        </a:solidFill>
                        <a:latin charset="0" panose="02040503050406030204" pitchFamily="18" typeface="Cambria Math"/>
                        <a:ea charset="0" panose="02040503050406030204" pitchFamily="18" typeface="Cambria Math"/>
                      </a:rPr>
                      <m:t>𝑆</m:t>
                    </m:r>
                    <m:r>
                      <a:rPr b="0" i="1" lang="en-GB" smtClean="0" sz="3200">
                        <a:latin charset="0" panose="02040503050406030204" pitchFamily="18" typeface="Cambria Math"/>
                      </a:rPr>
                      <m:t> </m:t>
                    </m:r>
                    <m:r>
                      <a:rPr b="0" i="1" lang="en-GB" smtClean="0" sz="3200">
                        <a:latin charset="0" panose="02040503050406030204" pitchFamily="18" typeface="Cambria Math"/>
                      </a:rPr>
                      <m:t>𝑑𝑥</m:t>
                    </m:r>
                    <m:r>
                      <a:rPr b="0" i="1" lang="en-GB" smtClean="0" sz="3200">
                        <a:latin charset="0" panose="02040503050406030204" pitchFamily="18" typeface="Cambria Math"/>
                      </a:rPr>
                      <m:t>= </m:t>
                    </m:r>
                    <m:f>
                      <m:fPr>
                        <m:ctrlPr>
                          <a:rPr b="0" i="1" lang="en-GB" smtClean="0" sz="3200">
                            <a:latin charset="0" panose="02040503050406030204" pitchFamily="18" typeface="Cambria Math"/>
                          </a:rPr>
                        </m:ctrlPr>
                      </m:fPr>
                      <m:num>
                        <m:r>
                          <a:rPr b="0" i="1" lang="en-GB" smtClean="0" sz="3200">
                            <a:solidFill>
                              <a:srgbClr val="00B0F0"/>
                            </a:solidFill>
                            <a:latin charset="0" panose="02040503050406030204" pitchFamily="18" typeface="Cambria Math"/>
                          </a:rPr>
                          <m:t>𝑆</m:t>
                        </m:r>
                        <m:r>
                          <a:rPr b="0" i="1" lang="en-GB" smtClean="0" sz="3200">
                            <a:latin charset="0" panose="02040503050406030204" pitchFamily="18" typeface="Cambria Math"/>
                          </a:rPr>
                          <m:t>−</m:t>
                        </m:r>
                        <m:r>
                          <a:rPr b="0" i="1" lang="en-GB" smtClean="0" sz="3200">
                            <a:solidFill>
                              <a:srgbClr val="00B0F0"/>
                            </a:solidFill>
                            <a:latin charset="0" panose="02040503050406030204" pitchFamily="18" typeface="Cambria Math"/>
                          </a:rPr>
                          <m:t>𝑆</m:t>
                        </m:r>
                        <m:r>
                          <a:rPr b="0" i="1" lang="en-GB" smtClean="0" sz="3200">
                            <a:latin charset="0" panose="02040503050406030204" pitchFamily="18" typeface="Cambria Math"/>
                            <a:ea charset="0" panose="02040503050406030204" pitchFamily="18" typeface="Cambria Math"/>
                          </a:rPr>
                          <m:t>×</m:t>
                        </m:r>
                        <m:sSup>
                          <m:sSupPr>
                            <m:ctrlPr>
                              <a:rPr b="0" i="1" lang="en-GB" smtClean="0" sz="3200">
                                <a:latin charset="0" panose="02040503050406030204" pitchFamily="18" typeface="Cambria Math"/>
                              </a:rPr>
                            </m:ctrlPr>
                          </m:sSupPr>
                          <m:e>
                            <m:r>
                              <a:rPr b="0" i="1" lang="en-GB" smtClean="0" sz="3200">
                                <a:latin charset="0" panose="02040503050406030204" pitchFamily="18" typeface="Cambria Math"/>
                              </a:rPr>
                              <m:t>𝑒</m:t>
                            </m:r>
                          </m:e>
                          <m:sup>
                            <m:r>
                              <a:rPr b="0" i="1" lang="en-GB" smtClean="0" sz="3200">
                                <a:latin charset="0" panose="02040503050406030204" pitchFamily="18" typeface="Cambria Math"/>
                              </a:rPr>
                              <m:t>−</m:t>
                            </m:r>
                            <m:r>
                              <a:rPr b="1" i="1" lang="en-GB" smtClean="0" sz="3200">
                                <a:solidFill>
                                  <a:srgbClr val="00B0F0"/>
                                </a:solidFill>
                                <a:latin charset="0" panose="02040503050406030204" pitchFamily="18" typeface="Cambria Math"/>
                                <a:ea charset="0" panose="02040503050406030204" pitchFamily="18" typeface="Cambria Math"/>
                              </a:rPr>
                              <m:t>𝝈</m:t>
                            </m:r>
                            <m:r>
                              <a:rPr b="1" baseline="-25000" i="1" lang="en-GB" sz="3200">
                                <a:solidFill>
                                  <a:srgbClr val="00B0F0"/>
                                </a:solidFill>
                                <a:latin charset="0" panose="02040503050406030204" pitchFamily="18" typeface="Cambria Math"/>
                                <a:ea charset="0" panose="02040503050406030204" pitchFamily="18" typeface="Cambria Math"/>
                              </a:rPr>
                              <m:t>𝒕</m:t>
                            </m:r>
                            <m:r>
                              <a:rPr baseline="-25000" i="1" lang="en-GB" sz="3200">
                                <a:solidFill>
                                  <a:schemeClr val="tx1">
                                    <a:lumMod val="85000"/>
                                  </a:schemeClr>
                                </a:solidFill>
                                <a:latin charset="0" panose="02040503050406030204" pitchFamily="18" typeface="Cambria Math"/>
                                <a:ea charset="0" panose="02040503050406030204" pitchFamily="18" typeface="Cambria Math"/>
                              </a:rPr>
                              <m:t> </m:t>
                            </m:r>
                            <m:r>
                              <a:rPr b="0" baseline="-25000" i="1" lang="en-GB" smtClean="0" sz="3200">
                                <a:solidFill>
                                  <a:schemeClr val="tx1">
                                    <a:lumMod val="85000"/>
                                  </a:schemeClr>
                                </a:solidFill>
                                <a:latin charset="0" panose="02040503050406030204" pitchFamily="18" typeface="Cambria Math"/>
                                <a:ea charset="0" panose="02040503050406030204" pitchFamily="18" typeface="Cambria Math"/>
                              </a:rPr>
                              <m:t> </m:t>
                            </m:r>
                            <m:r>
                              <a:rPr b="0" i="1" lang="en-GB" smtClean="0" sz="3200">
                                <a:latin charset="0" panose="02040503050406030204" pitchFamily="18" typeface="Cambria Math"/>
                              </a:rPr>
                              <m:t>𝐷</m:t>
                            </m:r>
                          </m:sup>
                        </m:sSup>
                      </m:num>
                      <m:den>
                        <m:r>
                          <a:rPr b="1" i="1" lang="en-GB" smtClean="0" sz="3200">
                            <a:solidFill>
                              <a:srgbClr val="00B0F0"/>
                            </a:solidFill>
                            <a:latin charset="0" panose="02040503050406030204" pitchFamily="18" typeface="Cambria Math"/>
                            <a:ea charset="0" panose="02040503050406030204" pitchFamily="18" typeface="Cambria Math"/>
                          </a:rPr>
                          <m:t>𝝈</m:t>
                        </m:r>
                        <m:r>
                          <a:rPr b="1" baseline="-25000" i="1" lang="en-GB" sz="3200">
                            <a:solidFill>
                              <a:srgbClr val="00B0F0"/>
                            </a:solidFill>
                            <a:latin charset="0" panose="02040503050406030204" pitchFamily="18" typeface="Cambria Math"/>
                            <a:ea charset="0" panose="02040503050406030204" pitchFamily="18" typeface="Cambria Math"/>
                          </a:rPr>
                          <m:t>𝒕</m:t>
                        </m:r>
                      </m:den>
                    </m:f>
                  </m:oMath>
                </a14:m>
                <a:r>
                  <a:rPr dirty="0" lang="sv-SE" sz="3200"/>
                  <a:t> </a:t>
                </a:r>
              </a:p>
            </p:txBody>
          </p:sp>
        </mc:Choice>
        <mc:Fallback xmlns="">
          <p:sp>
            <p:nvSpPr>
              <p:cNvPr id="39" name="TextBox 38"/>
              <p:cNvSpPr txBox="1">
                <a:spLocks noAdjustHandles="1" noChangeArrowheads="1" noChangeAspect="1" noChangeShapeType="1" noEditPoints="1" noMove="1" noResize="1" noRot="1" noTextEdit="1"/>
              </p:cNvSpPr>
              <p:nvPr/>
            </p:nvSpPr>
            <p:spPr>
              <a:xfrm>
                <a:off x="2003125" y="5497543"/>
                <a:ext cx="5663925" cy="875432"/>
              </a:xfrm>
              <a:prstGeom prst="rect">
                <a:avLst/>
              </a:prstGeom>
              <a:blipFill rotWithShape="0">
                <a:blip r:embed="rId12"/>
                <a:stretch>
                  <a:fillRect b="-5594"/>
                </a:stretch>
              </a:blipFill>
            </p:spPr>
            <p:txBody>
              <a:bodyPr/>
              <a:lstStyle/>
              <a:p>
                <a:r>
                  <a:rPr lang="sv-SE">
                    <a:noFill/>
                  </a:rPr>
                  <a:t> </a:t>
                </a:r>
              </a:p>
            </p:txBody>
          </p:sp>
        </mc:Fallback>
      </mc:AlternateContent>
      <p:grpSp>
        <p:nvGrpSpPr>
          <p:cNvPr id="43" name="Group 42"/>
          <p:cNvGrpSpPr/>
          <p:nvPr/>
        </p:nvGrpSpPr>
        <p:grpSpPr>
          <a:xfrm>
            <a:off x="8377382" y="4015807"/>
            <a:ext cx="2728472" cy="2675939"/>
            <a:chOff x="8377382" y="4015807"/>
            <a:chExt cx="2728472" cy="2675939"/>
          </a:xfrm>
        </p:grpSpPr>
        <p:pic>
          <p:nvPicPr>
            <p:cNvPr id="24" name="Picture 23"/>
            <p:cNvPicPr>
              <a:picLocks noChangeAspect="1"/>
            </p:cNvPicPr>
            <p:nvPr/>
          </p:nvPicPr>
          <p:blipFill rotWithShape="1">
            <a:blip r:embed="rId13">
              <a:extLst>
                <a:ext uri="{28A0092B-C50C-407E-A947-70E740481C1C}">
                  <a14:useLocalDpi xmlns:a14="http://schemas.microsoft.com/office/drawing/2010/main" val="0"/>
                </a:ext>
              </a:extLst>
            </a:blip>
            <a:srcRect r="-1"/>
            <a:stretch/>
          </p:blipFill>
          <p:spPr>
            <a:xfrm>
              <a:off x="8377382" y="4015807"/>
              <a:ext cx="2728472" cy="2675939"/>
            </a:xfrm>
            <a:prstGeom prst="rect">
              <a:avLst/>
            </a:prstGeom>
          </p:spPr>
        </p:pic>
        <mc:AlternateContent xmlns:mc="http://schemas.openxmlformats.org/markup-compatibility/2006" xmlns:a14="http://schemas.microsoft.com/office/drawing/2010/main">
          <mc:Choice Requires="a14">
            <p:sp>
              <p:nvSpPr>
                <p:cNvPr id="42" name="TextBox 41"/>
                <p:cNvSpPr txBox="1"/>
                <p:nvPr/>
              </p:nvSpPr>
              <p:spPr>
                <a:xfrm>
                  <a:off x="9948165" y="4015807"/>
                  <a:ext cx="1157689" cy="369332"/>
                </a:xfrm>
                <a:prstGeom prst="rect">
                  <a:avLst/>
                </a:prstGeom>
                <a:noFill/>
              </p:spPr>
              <p:txBody>
                <a:bodyPr rtlCol="0" wrap="none">
                  <a:spAutoFit/>
                </a:bodyPr>
                <a:lstStyle/>
                <a:p>
                  <a14:m>
                    <m:oMath xmlns:m="http://schemas.openxmlformats.org/officeDocument/2006/math">
                      <m:r>
                        <a:rPr b="1" i="1" lang="en-GB">
                          <a:solidFill>
                            <a:schemeClr val="tx1">
                              <a:lumMod val="85000"/>
                            </a:schemeClr>
                          </a:solidFill>
                          <a:latin charset="0" panose="02040503050406030204" pitchFamily="18" typeface="Cambria Math"/>
                          <a:ea charset="0" panose="02040503050406030204" pitchFamily="18" typeface="Cambria Math"/>
                        </a:rPr>
                        <m:t>𝝈</m:t>
                      </m:r>
                      <m:r>
                        <a:rPr b="1" baseline="-25000" i="1" lang="en-GB">
                          <a:solidFill>
                            <a:schemeClr val="tx1">
                              <a:lumMod val="85000"/>
                            </a:schemeClr>
                          </a:solidFill>
                          <a:latin charset="0" panose="02040503050406030204" pitchFamily="18" typeface="Cambria Math"/>
                          <a:ea charset="0" panose="02040503050406030204" pitchFamily="18" typeface="Cambria Math"/>
                        </a:rPr>
                        <m:t>𝒔</m:t>
                      </m:r>
                      <m:r>
                        <a:rPr b="1" baseline="-25000" i="1" lang="en-GB">
                          <a:solidFill>
                            <a:schemeClr val="tx1">
                              <a:lumMod val="85000"/>
                            </a:schemeClr>
                          </a:solidFill>
                          <a:latin charset="0" panose="02040503050406030204" pitchFamily="18" typeface="Cambria Math"/>
                          <a:ea charset="0" panose="02040503050406030204" pitchFamily="18" typeface="Cambria Math"/>
                        </a:rPr>
                        <m:t> </m:t>
                      </m:r>
                    </m:oMath>
                  </a14:m>
                  <a:r>
                    <a:rPr dirty="0" lang="en-GB"/>
                    <a:t>= 5000</a:t>
                  </a:r>
                  <a:endParaRPr dirty="0" lang="sv-SE"/>
                </a:p>
              </p:txBody>
            </p:sp>
          </mc:Choice>
          <mc:Fallback xmlns="">
            <p:sp>
              <p:nvSpPr>
                <p:cNvPr id="42" name="TextBox 41"/>
                <p:cNvSpPr txBox="1">
                  <a:spLocks noAdjustHandles="1" noChangeArrowheads="1" noChangeAspect="1" noChangeShapeType="1" noEditPoints="1" noMove="1" noResize="1" noRot="1" noTextEdit="1"/>
                </p:cNvSpPr>
                <p:nvPr/>
              </p:nvSpPr>
              <p:spPr>
                <a:xfrm>
                  <a:off x="9948165" y="4015807"/>
                  <a:ext cx="1157689" cy="369332"/>
                </a:xfrm>
                <a:prstGeom prst="rect">
                  <a:avLst/>
                </a:prstGeom>
                <a:blipFill rotWithShape="0">
                  <a:blip r:embed="rId14"/>
                  <a:stretch>
                    <a:fillRect b="-26667" r="-3684" t="-10000"/>
                  </a:stretch>
                </a:blipFill>
              </p:spPr>
              <p:txBody>
                <a:bodyPr/>
                <a:lstStyle/>
                <a:p>
                  <a:r>
                    <a:rPr lang="sv-SE">
                      <a:noFill/>
                    </a:rPr>
                    <a:t> </a:t>
                  </a:r>
                </a:p>
              </p:txBody>
            </p:sp>
          </mc:Fallback>
        </mc:AlternateContent>
      </p:grpSp>
    </p:spTree>
    <p:extLst>
      <p:ext uri="{BB962C8B-B14F-4D97-AF65-F5344CB8AC3E}">
        <p14:creationId xmlns:p14="http://schemas.microsoft.com/office/powerpoint/2010/main" val="655327081"/>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
                                            <p:txEl>
                                              <p:pRg end="6" st="6"/>
                                            </p:txEl>
                                          </p:spTgt>
                                        </p:tgtEl>
                                        <p:attrNameLst>
                                          <p:attrName>style.visibility</p:attrName>
                                        </p:attrNameLst>
                                      </p:cBhvr>
                                      <p:to>
                                        <p:strVal val="visible"/>
                                      </p:to>
                                    </p:set>
                                    <p:animEffect filter="fade" transition="in">
                                      <p:cBhvr>
                                        <p:cTn dur="500" id="12"/>
                                        <p:tgtEl>
                                          <p:spTgt spid="3">
                                            <p:txEl>
                                              <p:pRg end="6" st="6"/>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3">
                                            <p:txEl>
                                              <p:pRg end="7" st="7"/>
                                            </p:txEl>
                                          </p:spTgt>
                                        </p:tgtEl>
                                        <p:attrNameLst>
                                          <p:attrName>style.visibility</p:attrName>
                                        </p:attrNameLst>
                                      </p:cBhvr>
                                      <p:to>
                                        <p:strVal val="visible"/>
                                      </p:to>
                                    </p:set>
                                    <p:animEffect filter="fade" transition="in">
                                      <p:cBhvr>
                                        <p:cTn dur="500" id="17"/>
                                        <p:tgtEl>
                                          <p:spTgt spid="3">
                                            <p:txEl>
                                              <p:pRg end="7" st="7"/>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3">
                                            <p:txEl>
                                              <p:pRg end="9" st="9"/>
                                            </p:txEl>
                                          </p:spTgt>
                                        </p:tgtEl>
                                        <p:attrNameLst>
                                          <p:attrName>style.visibility</p:attrName>
                                        </p:attrNameLst>
                                      </p:cBhvr>
                                      <p:to>
                                        <p:strVal val="visible"/>
                                      </p:to>
                                    </p:set>
                                    <p:animEffect filter="fade" transition="in">
                                      <p:cBhvr>
                                        <p:cTn dur="500" id="22"/>
                                        <p:tgtEl>
                                          <p:spTgt spid="3">
                                            <p:txEl>
                                              <p:pRg end="9" st="9"/>
                                            </p:txEl>
                                          </p:spTgt>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43"/>
                                        </p:tgtEl>
                                        <p:attrNameLst>
                                          <p:attrName>style.visibility</p:attrName>
                                        </p:attrNameLst>
                                      </p:cBhvr>
                                      <p:to>
                                        <p:strVal val="visible"/>
                                      </p:to>
                                    </p:set>
                                    <p:animEffect filter="fade" transition="in">
                                      <p:cBhvr>
                                        <p:cTn dur="500" id="30"/>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9"/>
    </p:bld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lang="en-GB"/>
              <a:t>Context</a:t>
            </a:r>
            <a:endParaRPr dirty="0" lang="sv-SE"/>
          </a:p>
        </p:txBody>
      </p:sp>
      <p:sp>
        <p:nvSpPr>
          <p:cNvPr id="3" name="Content Placeholder 2"/>
          <p:cNvSpPr>
            <a:spLocks noGrp="1"/>
          </p:cNvSpPr>
          <p:nvPr>
            <p:ph idx="1"/>
          </p:nvPr>
        </p:nvSpPr>
        <p:spPr>
          <a:xfrm>
            <a:off x="646111" y="1554155"/>
            <a:ext cx="8946541" cy="4195481"/>
          </a:xfrm>
        </p:spPr>
        <p:txBody>
          <a:bodyPr/>
          <a:lstStyle/>
          <a:p>
            <a:r>
              <a:rPr dirty="0" lang="en-GB">
                <a:solidFill>
                  <a:schemeClr val="accent6"/>
                </a:solidFill>
              </a:rPr>
              <a:t>Physically based rendering </a:t>
            </a:r>
            <a:r>
              <a:rPr dirty="0" lang="en-GB"/>
              <a:t>in Frostbite</a:t>
            </a:r>
          </a:p>
          <a:p>
            <a:pPr lvl="1"/>
            <a:r>
              <a:rPr dirty="0" lang="en-GB"/>
              <a:t>See [Lagarde &amp; de Rousiers 2014]</a:t>
            </a:r>
          </a:p>
          <a:p>
            <a:pPr lvl="1"/>
            <a:r>
              <a:rPr dirty="0" lang="en-GB"/>
              <a:t>Huge increase in visual quality</a:t>
            </a:r>
          </a:p>
          <a:p>
            <a:pPr lvl="1"/>
            <a:endParaRPr dirty="0" lang="en-GB"/>
          </a:p>
          <a:p>
            <a:pPr lvl="1"/>
            <a:endParaRPr dirty="0" lang="en-GB"/>
          </a:p>
          <a:p>
            <a:pPr indent="0" marL="0">
              <a:buNone/>
            </a:pPr>
            <a:endParaRPr dirty="0" lang="en-GB"/>
          </a:p>
        </p:txBody>
      </p:sp>
      <p:pic>
        <p:nvPicPr>
          <p:cNvPr descr="LOOKDEV SHOT" id="2050" name="Picture 2"/>
          <p:cNvPicPr>
            <a:picLocks noChangeArrowheads="1" noChangeAspect="1"/>
          </p:cNvPicPr>
          <p:nvPr/>
        </p:nvPicPr>
        <p:blipFill rotWithShape="1">
          <a:blip r:embed="rId3">
            <a:extLst>
              <a:ext uri="{28A0092B-C50C-407E-A947-70E740481C1C}">
                <a14:useLocalDpi xmlns:a14="http://schemas.microsoft.com/office/drawing/2010/main" val="0"/>
              </a:ext>
            </a:extLst>
          </a:blip>
          <a:srcRect b="64"/>
          <a:stretch/>
        </p:blipFill>
        <p:spPr bwMode="auto">
          <a:xfrm>
            <a:off x="756948" y="2761672"/>
            <a:ext cx="10718932" cy="386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666231"/>
      </p:ext>
    </p:extLst>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solidFill>
                  <a:schemeClr val="accent3"/>
                </a:solidFill>
              </a:rPr>
              <a:t>Final PM volume</a:t>
            </a:r>
            <a:endParaRPr dirty="0" lang="sv-SE">
              <a:solidFill>
                <a:schemeClr val="accent3"/>
              </a:solidFill>
            </a:endParaRPr>
          </a:p>
        </p:txBody>
      </p:sp>
      <p:sp>
        <p:nvSpPr>
          <p:cNvPr id="3" name="Content Placeholder 2"/>
          <p:cNvSpPr>
            <a:spLocks noGrp="1"/>
          </p:cNvSpPr>
          <p:nvPr>
            <p:ph idx="1"/>
          </p:nvPr>
        </p:nvSpPr>
        <p:spPr>
          <a:xfrm>
            <a:off x="1027899" y="1389831"/>
            <a:ext cx="10624170" cy="4728621"/>
          </a:xfrm>
        </p:spPr>
        <p:txBody>
          <a:bodyPr>
            <a:normAutofit/>
          </a:bodyPr>
          <a:lstStyle/>
          <a:p>
            <a:r>
              <a:rPr dirty="0" lang="en-GB"/>
              <a:t>Also improves with volumetric shadows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6"/>
          <a:stretch/>
        </p:blipFill>
        <p:spPr>
          <a:xfrm>
            <a:off x="42531" y="2406527"/>
            <a:ext cx="5982611" cy="388519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46"/>
          <a:stretch/>
        </p:blipFill>
        <p:spPr>
          <a:xfrm>
            <a:off x="6216036" y="2406526"/>
            <a:ext cx="5951705" cy="3885191"/>
          </a:xfrm>
          <a:prstGeom prst="rect">
            <a:avLst/>
          </a:prstGeom>
        </p:spPr>
      </p:pic>
      <p:sp>
        <p:nvSpPr>
          <p:cNvPr id="6" name="TextBox 5"/>
          <p:cNvSpPr txBox="1"/>
          <p:nvPr/>
        </p:nvSpPr>
        <p:spPr>
          <a:xfrm>
            <a:off x="811913" y="2037195"/>
            <a:ext cx="4443845" cy="369332"/>
          </a:xfrm>
          <a:prstGeom prst="rect">
            <a:avLst/>
          </a:prstGeom>
          <a:noFill/>
        </p:spPr>
        <p:txBody>
          <a:bodyPr rtlCol="0" wrap="none">
            <a:spAutoFit/>
          </a:bodyPr>
          <a:lstStyle/>
          <a:p>
            <a:r>
              <a:rPr dirty="0" lang="en-GB">
                <a:solidFill>
                  <a:schemeClr val="accent6"/>
                </a:solidFill>
              </a:rPr>
              <a:t>Without</a:t>
            </a:r>
            <a:r>
              <a:rPr dirty="0" lang="en-GB"/>
              <a:t> fixed integration: light leaking</a:t>
            </a:r>
            <a:endParaRPr dirty="0" lang="sv-SE"/>
          </a:p>
        </p:txBody>
      </p:sp>
      <p:sp>
        <p:nvSpPr>
          <p:cNvPr id="27" name="TextBox 26"/>
          <p:cNvSpPr txBox="1"/>
          <p:nvPr/>
        </p:nvSpPr>
        <p:spPr>
          <a:xfrm>
            <a:off x="7613571" y="2037195"/>
            <a:ext cx="3156633" cy="369332"/>
          </a:xfrm>
          <a:prstGeom prst="rect">
            <a:avLst/>
          </a:prstGeom>
          <a:noFill/>
        </p:spPr>
        <p:txBody>
          <a:bodyPr rtlCol="0" wrap="none">
            <a:spAutoFit/>
          </a:bodyPr>
          <a:lstStyle/>
          <a:p>
            <a:r>
              <a:rPr dirty="0" lang="en-GB">
                <a:solidFill>
                  <a:schemeClr val="accent6"/>
                </a:solidFill>
              </a:rPr>
              <a:t>With</a:t>
            </a:r>
            <a:r>
              <a:rPr dirty="0" lang="en-GB"/>
              <a:t> improved integration:</a:t>
            </a:r>
            <a:endParaRPr dirty="0" lang="sv-SE"/>
          </a:p>
        </p:txBody>
      </p:sp>
    </p:spTree>
    <p:extLst>
      <p:ext uri="{BB962C8B-B14F-4D97-AF65-F5344CB8AC3E}">
        <p14:creationId xmlns:p14="http://schemas.microsoft.com/office/powerpoint/2010/main" val="473574211"/>
      </p:ext>
    </p:extLst>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solidFill>
                  <a:schemeClr val="accent3"/>
                </a:solidFill>
              </a:rPr>
              <a:t>Final PM volume </a:t>
            </a:r>
            <a:r>
              <a:rPr dirty="0" lang="en-GB">
                <a:solidFill>
                  <a:schemeClr val="tx1"/>
                </a:solidFill>
              </a:rPr>
              <a:t>rendering on scene</a:t>
            </a:r>
            <a:endParaRPr dirty="0" lang="sv-SE">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7898" y="1548144"/>
                <a:ext cx="10614858" cy="5033726"/>
              </a:xfrm>
            </p:spPr>
            <p:txBody>
              <a:bodyPr>
                <a:normAutofit/>
              </a:bodyPr>
              <a:lstStyle/>
              <a:p>
                <a:r>
                  <a:rPr dirty="0" lang="en-GB">
                    <a:solidFill>
                      <a:schemeClr val="accent3"/>
                    </a:solidFill>
                  </a:rPr>
                  <a:t>{</a:t>
                </a:r>
                <a14:m>
                  <m:oMath xmlns:m="http://schemas.openxmlformats.org/officeDocument/2006/math">
                    <m:r>
                      <a:rPr b="1" i="1" lang="en-GB">
                        <a:solidFill>
                          <a:schemeClr val="accent3"/>
                        </a:solidFill>
                        <a:latin charset="0" panose="02040503050406030204" pitchFamily="18" typeface="Cambria Math"/>
                      </a:rPr>
                      <m:t>𝑳𝒊</m:t>
                    </m:r>
                    <m:d>
                      <m:dPr>
                        <m:ctrlPr>
                          <a:rPr b="1" i="1" lang="en-GB">
                            <a:solidFill>
                              <a:schemeClr val="accent3"/>
                            </a:solidFill>
                            <a:latin charset="0" panose="02040503050406030204" pitchFamily="18" typeface="Cambria Math"/>
                          </a:rPr>
                        </m:ctrlPr>
                      </m:dPr>
                      <m:e>
                        <m:r>
                          <a:rPr b="1" i="1" lang="en-GB">
                            <a:solidFill>
                              <a:schemeClr val="accent3"/>
                            </a:solidFill>
                            <a:latin charset="0" panose="02040503050406030204" pitchFamily="18" typeface="Cambria Math"/>
                          </a:rPr>
                          <m:t>𝒙</m:t>
                        </m:r>
                        <m:r>
                          <a:rPr b="1" i="1" lang="en-GB">
                            <a:solidFill>
                              <a:schemeClr val="accent3"/>
                            </a:solidFill>
                            <a:latin charset="0" panose="02040503050406030204" pitchFamily="18" typeface="Cambria Math"/>
                          </a:rPr>
                          <m:t>,</m:t>
                        </m:r>
                        <m:r>
                          <a:rPr b="1" i="1" lang="en-GB">
                            <a:solidFill>
                              <a:schemeClr val="accent3"/>
                            </a:solidFill>
                            <a:latin charset="0" panose="02040503050406030204" pitchFamily="18" typeface="Cambria Math"/>
                            <a:ea charset="0" panose="02040503050406030204" pitchFamily="18" typeface="Cambria Math"/>
                          </a:rPr>
                          <m:t>𝝎</m:t>
                        </m:r>
                        <m:r>
                          <a:rPr b="1" i="1" lang="en-GB">
                            <a:solidFill>
                              <a:schemeClr val="accent3"/>
                            </a:solidFill>
                            <a:latin charset="0" panose="02040503050406030204" pitchFamily="18" typeface="Cambria Math"/>
                            <a:ea charset="0" panose="02040503050406030204" pitchFamily="18" typeface="Cambria Math"/>
                          </a:rPr>
                          <m:t>𝒐</m:t>
                        </m:r>
                      </m:e>
                    </m:d>
                  </m:oMath>
                </a14:m>
                <a:r>
                  <a:rPr dirty="0" lang="en-GB">
                    <a:solidFill>
                      <a:schemeClr val="accent3"/>
                    </a:solidFill>
                  </a:rPr>
                  <a:t>, </a:t>
                </a:r>
                <a14:m>
                  <m:oMath xmlns:m="http://schemas.openxmlformats.org/officeDocument/2006/math">
                    <m:r>
                      <a:rPr b="1" i="1" lang="en-GB">
                        <a:solidFill>
                          <a:schemeClr val="accent3"/>
                        </a:solidFill>
                        <a:latin charset="0" panose="02040503050406030204" pitchFamily="18" typeface="Cambria Math"/>
                      </a:rPr>
                      <m:t>𝑻𝒓</m:t>
                    </m:r>
                    <m:d>
                      <m:dPr>
                        <m:ctrlPr>
                          <a:rPr b="1" i="1" lang="en-GB">
                            <a:solidFill>
                              <a:schemeClr val="accent3"/>
                            </a:solidFill>
                            <a:latin charset="0" panose="02040503050406030204" pitchFamily="18" typeface="Cambria Math"/>
                          </a:rPr>
                        </m:ctrlPr>
                      </m:dPr>
                      <m:e>
                        <m:r>
                          <a:rPr b="1" i="1" lang="en-GB">
                            <a:solidFill>
                              <a:schemeClr val="accent3"/>
                            </a:solidFill>
                            <a:latin charset="0" panose="02040503050406030204" pitchFamily="18" typeface="Cambria Math"/>
                          </a:rPr>
                          <m:t>𝒙</m:t>
                        </m:r>
                        <m:r>
                          <a:rPr b="1" i="1" lang="en-GB">
                            <a:solidFill>
                              <a:schemeClr val="accent3"/>
                            </a:solidFill>
                            <a:latin charset="0" panose="02040503050406030204" pitchFamily="18" typeface="Cambria Math"/>
                          </a:rPr>
                          <m:t>,</m:t>
                        </m:r>
                        <m:r>
                          <a:rPr b="1" i="1" lang="en-GB">
                            <a:solidFill>
                              <a:schemeClr val="accent3"/>
                            </a:solidFill>
                            <a:latin charset="0" panose="02040503050406030204" pitchFamily="18" typeface="Cambria Math"/>
                          </a:rPr>
                          <m:t>𝒙𝒔</m:t>
                        </m:r>
                      </m:e>
                    </m:d>
                  </m:oMath>
                </a14:m>
                <a:r>
                  <a:rPr dirty="0" lang="en-GB">
                    <a:solidFill>
                      <a:schemeClr val="accent3"/>
                    </a:solidFill>
                  </a:rPr>
                  <a:t>} </a:t>
                </a:r>
                <a:r>
                  <a:rPr dirty="0" lang="en-GB"/>
                  <a:t>Similar to </a:t>
                </a:r>
                <a:r>
                  <a:rPr dirty="0" lang="en-GB">
                    <a:solidFill>
                      <a:schemeClr val="accent3"/>
                    </a:solidFill>
                  </a:rPr>
                  <a:t>pre-multiplied </a:t>
                </a:r>
                <a:r>
                  <a:rPr dirty="0" err="1" lang="en-GB">
                    <a:solidFill>
                      <a:schemeClr val="accent3"/>
                    </a:solidFill>
                  </a:rPr>
                  <a:t>color</a:t>
                </a:r>
                <a:r>
                  <a:rPr dirty="0" lang="en-GB">
                    <a:solidFill>
                      <a:schemeClr val="accent3"/>
                    </a:solidFill>
                  </a:rPr>
                  <a:t>/alpha</a:t>
                </a:r>
              </a:p>
              <a:p>
                <a:r>
                  <a:rPr dirty="0" lang="en-GB"/>
                  <a:t>Applied on opaque surfaces per pixel</a:t>
                </a:r>
              </a:p>
              <a:p>
                <a:r>
                  <a:rPr dirty="0" lang="en-GB"/>
                  <a:t>Evaluated on transparent surfaces per vertex, applied per pixel</a:t>
                </a:r>
              </a:p>
            </p:txBody>
          </p:sp>
        </mc:Choice>
        <mc:Fallback xmlns="">
          <p:sp>
            <p:nvSpPr>
              <p:cNvPr id="3" name="Content Placeholder 2"/>
              <p:cNvSpPr>
                <a:spLocks noAdjustHandles="1" noChangeArrowheads="1" noChangeAspect="1" noChangeShapeType="1" noEditPoints="1" noGrp="1" noMove="1" noResize="1" noRot="1" noTextEdit="1"/>
              </p:cNvSpPr>
              <p:nvPr>
                <p:ph idx="1"/>
              </p:nvPr>
            </p:nvSpPr>
            <p:spPr>
              <a:xfrm>
                <a:off x="1027898" y="1548144"/>
                <a:ext cx="10614858" cy="5033726"/>
              </a:xfrm>
              <a:blipFill rotWithShape="0">
                <a:blip r:embed="rId3"/>
                <a:stretch>
                  <a:fillRect l="-287" t="-726"/>
                </a:stretch>
              </a:blipFill>
            </p:spPr>
            <p:txBody>
              <a:bodyPr/>
              <a:lstStyle/>
              <a:p>
                <a:r>
                  <a:rPr lang="sv-SE">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4927" y="3006418"/>
            <a:ext cx="3327301" cy="3768838"/>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r="-45"/>
          <a:stretch/>
        </p:blipFill>
        <p:spPr>
          <a:xfrm>
            <a:off x="5720803" y="3006417"/>
            <a:ext cx="3384033" cy="3764634"/>
          </a:xfrm>
          <a:prstGeom prst="rect">
            <a:avLst/>
          </a:prstGeom>
        </p:spPr>
      </p:pic>
      <p:sp>
        <p:nvSpPr>
          <p:cNvPr id="6" name="TextBox 5"/>
          <p:cNvSpPr txBox="1"/>
          <p:nvPr/>
        </p:nvSpPr>
        <p:spPr>
          <a:xfrm>
            <a:off x="584495" y="4652117"/>
            <a:ext cx="1340432" cy="646331"/>
          </a:xfrm>
          <a:prstGeom prst="rect">
            <a:avLst/>
          </a:prstGeom>
          <a:noFill/>
          <a:ln>
            <a:noFill/>
          </a:ln>
        </p:spPr>
        <p:txBody>
          <a:bodyPr rtlCol="0" wrap="none">
            <a:spAutoFit/>
          </a:bodyPr>
          <a:lstStyle/>
          <a:p>
            <a:pPr algn="r"/>
            <a:r>
              <a:rPr dirty="0" lang="en-GB"/>
              <a:t>Camera</a:t>
            </a:r>
          </a:p>
          <a:p>
            <a:pPr algn="r"/>
            <a:r>
              <a:rPr dirty="0" lang="en-GB"/>
              <a:t>view point</a:t>
            </a:r>
            <a:endParaRPr dirty="0" lang="sv-SE"/>
          </a:p>
        </p:txBody>
      </p:sp>
      <p:sp>
        <p:nvSpPr>
          <p:cNvPr id="7" name="TextBox 6"/>
          <p:cNvSpPr txBox="1"/>
          <p:nvPr/>
        </p:nvSpPr>
        <p:spPr>
          <a:xfrm>
            <a:off x="9104836" y="4652117"/>
            <a:ext cx="2355132" cy="646331"/>
          </a:xfrm>
          <a:prstGeom prst="rect">
            <a:avLst/>
          </a:prstGeom>
          <a:noFill/>
          <a:ln>
            <a:noFill/>
          </a:ln>
        </p:spPr>
        <p:txBody>
          <a:bodyPr rtlCol="0" wrap="none">
            <a:spAutoFit/>
          </a:bodyPr>
          <a:lstStyle/>
          <a:p>
            <a:r>
              <a:rPr dirty="0" lang="en-GB"/>
              <a:t>New view with </a:t>
            </a:r>
            <a:br>
              <a:rPr dirty="0" lang="en-GB"/>
            </a:br>
            <a:r>
              <a:rPr dirty="0" lang="en-GB"/>
              <a:t>locked PM volumes</a:t>
            </a:r>
            <a:endParaRPr dirty="0" lang="sv-SE"/>
          </a:p>
        </p:txBody>
      </p:sp>
    </p:spTree>
    <p:extLst>
      <p:ext uri="{BB962C8B-B14F-4D97-AF65-F5344CB8AC3E}">
        <p14:creationId xmlns:p14="http://schemas.microsoft.com/office/powerpoint/2010/main" val="3836013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 </a:t>
            </a:r>
            <a:r>
              <a:rPr lang="en-GB" dirty="0">
                <a:solidFill>
                  <a:schemeClr val="accent6"/>
                </a:solidFill>
              </a:rPr>
              <a:t>validation</a:t>
            </a:r>
            <a:endParaRPr lang="sv-SE" dirty="0">
              <a:solidFill>
                <a:schemeClr val="accent6"/>
              </a:solidFill>
            </a:endParaRPr>
          </a:p>
        </p:txBody>
      </p:sp>
      <p:sp>
        <p:nvSpPr>
          <p:cNvPr id="3" name="Content Placeholder 2"/>
          <p:cNvSpPr>
            <a:spLocks noGrp="1"/>
          </p:cNvSpPr>
          <p:nvPr>
            <p:ph idx="1"/>
          </p:nvPr>
        </p:nvSpPr>
        <p:spPr>
          <a:xfrm>
            <a:off x="1027898" y="2052918"/>
            <a:ext cx="10461269" cy="4195481"/>
          </a:xfrm>
        </p:spPr>
        <p:txBody>
          <a:bodyPr>
            <a:normAutofit/>
          </a:bodyPr>
          <a:lstStyle/>
          <a:p>
            <a:r>
              <a:rPr lang="en-GB" dirty="0"/>
              <a:t>Compare results to references from </a:t>
            </a:r>
            <a:r>
              <a:rPr lang="en-GB" dirty="0">
                <a:solidFill>
                  <a:schemeClr val="accent6"/>
                </a:solidFill>
              </a:rPr>
              <a:t>Mitsuba </a:t>
            </a:r>
          </a:p>
          <a:p>
            <a:pPr lvl="1"/>
            <a:r>
              <a:rPr lang="en-GB" dirty="0"/>
              <a:t>Physically based path tracer </a:t>
            </a:r>
          </a:p>
          <a:p>
            <a:pPr lvl="1"/>
            <a:r>
              <a:rPr lang="en-GB" dirty="0"/>
              <a:t>Same conditions: single scattering only, exposure, </a:t>
            </a:r>
            <a:r>
              <a:rPr lang="en-GB" i="1" dirty="0"/>
              <a:t>etc.</a:t>
            </a:r>
          </a:p>
          <a:p>
            <a:pPr lvl="1"/>
            <a:endParaRPr lang="en-GB" i="1" dirty="0"/>
          </a:p>
          <a:p>
            <a:r>
              <a:rPr lang="en-GB" dirty="0">
                <a:solidFill>
                  <a:schemeClr val="accent6"/>
                </a:solidFill>
              </a:rPr>
              <a:t>Scene 1</a:t>
            </a:r>
            <a:r>
              <a:rPr lang="en-GB" dirty="0"/>
              <a:t>:</a:t>
            </a:r>
          </a:p>
        </p:txBody>
      </p:sp>
      <p:grpSp>
        <p:nvGrpSpPr>
          <p:cNvPr id="22" name="Group 21"/>
          <p:cNvGrpSpPr/>
          <p:nvPr/>
        </p:nvGrpSpPr>
        <p:grpSpPr>
          <a:xfrm>
            <a:off x="6534401" y="4154640"/>
            <a:ext cx="673804" cy="654202"/>
            <a:chOff x="2948994" y="2087575"/>
            <a:chExt cx="687352" cy="689865"/>
          </a:xfrm>
        </p:grpSpPr>
        <p:sp>
          <p:nvSpPr>
            <p:cNvPr id="23" name="Oval 22"/>
            <p:cNvSpPr/>
            <p:nvPr/>
          </p:nvSpPr>
          <p:spPr>
            <a:xfrm rot="5400000">
              <a:off x="3136955" y="2283667"/>
              <a:ext cx="311427" cy="311427"/>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24" name="Straight Arrow Connector 23"/>
            <p:cNvCxnSpPr/>
            <p:nvPr/>
          </p:nvCxnSpPr>
          <p:spPr>
            <a:xfrm flipH="1" flipV="1">
              <a:off x="3036345" y="2187673"/>
              <a:ext cx="110107"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292671" y="2087575"/>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948994" y="2433763"/>
              <a:ext cx="155714"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036346" y="2589475"/>
              <a:ext cx="110106"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292671" y="2621726"/>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425580" y="2589476"/>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480633" y="2426891"/>
              <a:ext cx="155713"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434109" y="2192500"/>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8" name="Straight Connector 37"/>
          <p:cNvCxnSpPr/>
          <p:nvPr/>
        </p:nvCxnSpPr>
        <p:spPr>
          <a:xfrm flipH="1">
            <a:off x="4006236"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261957"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513678"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4765399"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017120"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268841"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520562"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775238"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6030959"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6282680"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6534401"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786122"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7037843"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289564"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7552765"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7808486"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8060207"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8311928"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63649"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8815370"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9067091" y="5993850"/>
            <a:ext cx="186594" cy="164062"/>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9317637" y="5977936"/>
            <a:ext cx="204694" cy="179976"/>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0"/>
          </p:cNvCxnSpPr>
          <p:nvPr/>
        </p:nvCxnSpPr>
        <p:spPr>
          <a:xfrm flipV="1">
            <a:off x="2971755" y="3614570"/>
            <a:ext cx="5685191" cy="731652"/>
          </a:xfrm>
          <a:prstGeom prst="line">
            <a:avLst/>
          </a:prstGeom>
        </p:spPr>
        <p:style>
          <a:lnRef idx="1">
            <a:schemeClr val="accent6"/>
          </a:lnRef>
          <a:fillRef idx="0">
            <a:schemeClr val="accent6"/>
          </a:fillRef>
          <a:effectRef idx="0">
            <a:schemeClr val="accent6"/>
          </a:effectRef>
          <a:fontRef idx="minor">
            <a:schemeClr val="tx1"/>
          </a:fontRef>
        </p:style>
      </p:cxnSp>
      <p:cxnSp>
        <p:nvCxnSpPr>
          <p:cNvPr id="76" name="Straight Connector 75"/>
          <p:cNvCxnSpPr>
            <a:stCxn id="34" idx="0"/>
          </p:cNvCxnSpPr>
          <p:nvPr/>
        </p:nvCxnSpPr>
        <p:spPr>
          <a:xfrm>
            <a:off x="2971755" y="4346222"/>
            <a:ext cx="1728517" cy="2359459"/>
          </a:xfrm>
          <a:prstGeom prst="line">
            <a:avLst/>
          </a:prstGeom>
        </p:spPr>
        <p:style>
          <a:lnRef idx="1">
            <a:schemeClr val="accent6"/>
          </a:lnRef>
          <a:fillRef idx="0">
            <a:schemeClr val="accent6"/>
          </a:fillRef>
          <a:effectRef idx="0">
            <a:schemeClr val="accent6"/>
          </a:effectRef>
          <a:fontRef idx="minor">
            <a:schemeClr val="tx1"/>
          </a:fontRef>
        </p:style>
      </p:cxnSp>
      <p:cxnSp>
        <p:nvCxnSpPr>
          <p:cNvPr id="79" name="Straight Connector 78"/>
          <p:cNvCxnSpPr/>
          <p:nvPr/>
        </p:nvCxnSpPr>
        <p:spPr>
          <a:xfrm flipH="1">
            <a:off x="3887661" y="5974027"/>
            <a:ext cx="5761948" cy="19823"/>
          </a:xfrm>
          <a:prstGeom prst="lin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rot="1470522" flipH="1">
            <a:off x="2598342" y="3964049"/>
            <a:ext cx="592720" cy="447764"/>
            <a:chOff x="3245304" y="4589657"/>
            <a:chExt cx="585852" cy="447764"/>
          </a:xfrm>
          <a:solidFill>
            <a:schemeClr val="bg1"/>
          </a:solidFill>
        </p:grpSpPr>
        <p:sp>
          <p:nvSpPr>
            <p:cNvPr id="33" name="Rectangle 32"/>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Trapezoid 33"/>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Freeform 34"/>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86" name="Rectangle 85"/>
          <p:cNvSpPr/>
          <p:nvPr/>
        </p:nvSpPr>
        <p:spPr>
          <a:xfrm>
            <a:off x="3453400" y="5053104"/>
            <a:ext cx="6825727" cy="940745"/>
          </a:xfrm>
          <a:prstGeom prst="rect">
            <a:avLst/>
          </a:prstGeom>
          <a:solidFill>
            <a:srgbClr val="7F7F7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87" name="Group 86"/>
          <p:cNvGrpSpPr/>
          <p:nvPr/>
        </p:nvGrpSpPr>
        <p:grpSpPr>
          <a:xfrm>
            <a:off x="6546779" y="5188623"/>
            <a:ext cx="673804" cy="654202"/>
            <a:chOff x="2948994" y="2087575"/>
            <a:chExt cx="687352" cy="689865"/>
          </a:xfrm>
        </p:grpSpPr>
        <p:sp>
          <p:nvSpPr>
            <p:cNvPr id="88" name="Oval 87"/>
            <p:cNvSpPr/>
            <p:nvPr/>
          </p:nvSpPr>
          <p:spPr>
            <a:xfrm rot="5400000">
              <a:off x="3136955" y="2283667"/>
              <a:ext cx="311427" cy="311427"/>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89" name="Straight Arrow Connector 88"/>
            <p:cNvCxnSpPr/>
            <p:nvPr/>
          </p:nvCxnSpPr>
          <p:spPr>
            <a:xfrm flipH="1" flipV="1">
              <a:off x="3036345" y="2187673"/>
              <a:ext cx="110107"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3292671" y="2087575"/>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2948994" y="2433763"/>
              <a:ext cx="155714"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3036346" y="2589475"/>
              <a:ext cx="110106"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292671" y="2621726"/>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3425580" y="2589476"/>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480633" y="2426891"/>
              <a:ext cx="155713"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3434109" y="2192500"/>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151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 </a:t>
            </a:r>
            <a:r>
              <a:rPr lang="en-GB" dirty="0">
                <a:solidFill>
                  <a:schemeClr val="accent6"/>
                </a:solidFill>
              </a:rPr>
              <a:t>validation </a:t>
            </a:r>
            <a:r>
              <a:rPr lang="en-GB" dirty="0">
                <a:solidFill>
                  <a:schemeClr val="tx1"/>
                </a:solidFill>
              </a:rPr>
              <a:t>- scene 1</a:t>
            </a:r>
            <a:endParaRPr lang="sv-SE"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585" y="1666901"/>
            <a:ext cx="2407587" cy="24075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585" y="4148880"/>
            <a:ext cx="2407587" cy="240758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2635" y="1666900"/>
            <a:ext cx="2407587" cy="240758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2634" y="4148879"/>
            <a:ext cx="2407587" cy="2407587"/>
          </a:xfrm>
          <a:prstGeom prst="rect">
            <a:avLst/>
          </a:prstGeom>
        </p:spPr>
      </p:pic>
      <p:sp>
        <p:nvSpPr>
          <p:cNvPr id="10" name="TextBox 9"/>
          <p:cNvSpPr txBox="1"/>
          <p:nvPr/>
        </p:nvSpPr>
        <p:spPr>
          <a:xfrm>
            <a:off x="82874" y="2686026"/>
            <a:ext cx="1117614" cy="369332"/>
          </a:xfrm>
          <a:prstGeom prst="rect">
            <a:avLst/>
          </a:prstGeom>
          <a:noFill/>
        </p:spPr>
        <p:txBody>
          <a:bodyPr wrap="none" rtlCol="0">
            <a:spAutoFit/>
          </a:bodyPr>
          <a:lstStyle/>
          <a:p>
            <a:r>
              <a:rPr lang="en-GB" dirty="0"/>
              <a:t>Frostbite</a:t>
            </a:r>
            <a:endParaRPr lang="sv-SE" dirty="0"/>
          </a:p>
        </p:txBody>
      </p:sp>
      <p:sp>
        <p:nvSpPr>
          <p:cNvPr id="61" name="TextBox 60"/>
          <p:cNvSpPr txBox="1"/>
          <p:nvPr/>
        </p:nvSpPr>
        <p:spPr>
          <a:xfrm>
            <a:off x="113805" y="5168005"/>
            <a:ext cx="1066318" cy="369332"/>
          </a:xfrm>
          <a:prstGeom prst="rect">
            <a:avLst/>
          </a:prstGeom>
          <a:noFill/>
        </p:spPr>
        <p:txBody>
          <a:bodyPr wrap="none" rtlCol="0">
            <a:spAutoFit/>
          </a:bodyPr>
          <a:lstStyle/>
          <a:p>
            <a:r>
              <a:rPr lang="en-GB" dirty="0"/>
              <a:t>Mitsuba</a:t>
            </a:r>
            <a:endParaRPr lang="sv-SE"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9236" y="1666899"/>
            <a:ext cx="2407587" cy="240758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9235" y="4148878"/>
            <a:ext cx="2407587" cy="2407587"/>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39286" y="1666899"/>
            <a:ext cx="2407587" cy="2407587"/>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39283" y="4148877"/>
            <a:ext cx="2383305" cy="2383305"/>
          </a:xfrm>
          <a:prstGeom prst="rect">
            <a:avLst/>
          </a:prstGeom>
        </p:spPr>
      </p:pic>
      <p:sp>
        <p:nvSpPr>
          <p:cNvPr id="3" name="TextBox 2"/>
          <p:cNvSpPr txBox="1"/>
          <p:nvPr/>
        </p:nvSpPr>
        <p:spPr>
          <a:xfrm>
            <a:off x="1222190" y="1297565"/>
            <a:ext cx="2504212" cy="369332"/>
          </a:xfrm>
          <a:prstGeom prst="rect">
            <a:avLst/>
          </a:prstGeom>
          <a:noFill/>
        </p:spPr>
        <p:txBody>
          <a:bodyPr wrap="none" rtlCol="0">
            <a:spAutoFit/>
          </a:bodyPr>
          <a:lstStyle/>
          <a:p>
            <a:r>
              <a:rPr lang="en-GB" dirty="0"/>
              <a:t>Render (light above)</a:t>
            </a:r>
            <a:endParaRPr lang="sv-SE" dirty="0"/>
          </a:p>
        </p:txBody>
      </p:sp>
      <p:sp>
        <p:nvSpPr>
          <p:cNvPr id="15" name="TextBox 14"/>
          <p:cNvSpPr txBox="1"/>
          <p:nvPr/>
        </p:nvSpPr>
        <p:spPr>
          <a:xfrm>
            <a:off x="3748366" y="1297567"/>
            <a:ext cx="2456122" cy="369332"/>
          </a:xfrm>
          <a:prstGeom prst="rect">
            <a:avLst/>
          </a:prstGeom>
          <a:noFill/>
        </p:spPr>
        <p:txBody>
          <a:bodyPr wrap="none" rtlCol="0">
            <a:spAutoFit/>
          </a:bodyPr>
          <a:lstStyle/>
          <a:p>
            <a:r>
              <a:rPr lang="en-GB" dirty="0"/>
              <a:t>Luminance gradient</a:t>
            </a:r>
            <a:endParaRPr lang="sv-SE" dirty="0"/>
          </a:p>
        </p:txBody>
      </p:sp>
      <p:sp>
        <p:nvSpPr>
          <p:cNvPr id="16" name="TextBox 15"/>
          <p:cNvSpPr txBox="1"/>
          <p:nvPr/>
        </p:nvSpPr>
        <p:spPr>
          <a:xfrm>
            <a:off x="6646226" y="1297565"/>
            <a:ext cx="2393604" cy="369332"/>
          </a:xfrm>
          <a:prstGeom prst="rect">
            <a:avLst/>
          </a:prstGeom>
          <a:noFill/>
        </p:spPr>
        <p:txBody>
          <a:bodyPr wrap="none" rtlCol="0">
            <a:spAutoFit/>
          </a:bodyPr>
          <a:lstStyle/>
          <a:p>
            <a:r>
              <a:rPr lang="en-GB" dirty="0"/>
              <a:t>Render (light inside)</a:t>
            </a:r>
            <a:endParaRPr lang="sv-SE" dirty="0"/>
          </a:p>
        </p:txBody>
      </p:sp>
      <p:sp>
        <p:nvSpPr>
          <p:cNvPr id="17" name="TextBox 16"/>
          <p:cNvSpPr txBox="1"/>
          <p:nvPr/>
        </p:nvSpPr>
        <p:spPr>
          <a:xfrm>
            <a:off x="9118920" y="1297567"/>
            <a:ext cx="2456122" cy="369332"/>
          </a:xfrm>
          <a:prstGeom prst="rect">
            <a:avLst/>
          </a:prstGeom>
          <a:noFill/>
        </p:spPr>
        <p:txBody>
          <a:bodyPr wrap="none" rtlCol="0">
            <a:spAutoFit/>
          </a:bodyPr>
          <a:lstStyle/>
          <a:p>
            <a:r>
              <a:rPr lang="en-GB" dirty="0"/>
              <a:t>Luminance gradient</a:t>
            </a:r>
            <a:endParaRPr lang="sv-SE" dirty="0"/>
          </a:p>
        </p:txBody>
      </p:sp>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2633" y="1247126"/>
            <a:ext cx="2407587" cy="10088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9286" y="1247125"/>
            <a:ext cx="2407587" cy="100881"/>
          </a:xfrm>
          <a:prstGeom prst="rect">
            <a:avLst/>
          </a:prstGeom>
        </p:spPr>
      </p:pic>
    </p:spTree>
    <p:extLst>
      <p:ext uri="{BB962C8B-B14F-4D97-AF65-F5344CB8AC3E}">
        <p14:creationId xmlns:p14="http://schemas.microsoft.com/office/powerpoint/2010/main" val="1823889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 </a:t>
            </a:r>
            <a:r>
              <a:rPr lang="en-GB" dirty="0">
                <a:solidFill>
                  <a:schemeClr val="accent6"/>
                </a:solidFill>
              </a:rPr>
              <a:t>validation </a:t>
            </a:r>
            <a:r>
              <a:rPr lang="en-GB" dirty="0">
                <a:solidFill>
                  <a:schemeClr val="tx1"/>
                </a:solidFill>
              </a:rPr>
              <a:t>- scene 2</a:t>
            </a:r>
            <a:endParaRPr lang="sv-SE" dirty="0">
              <a:solidFill>
                <a:schemeClr val="accent6"/>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614" y="1670132"/>
            <a:ext cx="2407587" cy="24075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613" y="4157593"/>
            <a:ext cx="2407587" cy="2407587"/>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2119" y="1670132"/>
            <a:ext cx="2407587" cy="2407587"/>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119" y="4157593"/>
            <a:ext cx="2407587" cy="2407587"/>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1087" y="1675780"/>
            <a:ext cx="2405736" cy="2405736"/>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1087" y="4157593"/>
            <a:ext cx="2405736" cy="2405736"/>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54592" y="1670132"/>
            <a:ext cx="2407587" cy="2407587"/>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54592" y="4157593"/>
            <a:ext cx="2407587" cy="2407587"/>
          </a:xfrm>
          <a:prstGeom prst="rect">
            <a:avLst/>
          </a:prstGeom>
        </p:spPr>
      </p:pic>
      <p:sp>
        <p:nvSpPr>
          <p:cNvPr id="21" name="TextBox 20"/>
          <p:cNvSpPr txBox="1"/>
          <p:nvPr/>
        </p:nvSpPr>
        <p:spPr>
          <a:xfrm>
            <a:off x="3390304" y="3911474"/>
            <a:ext cx="654346" cy="369332"/>
          </a:xfrm>
          <a:prstGeom prst="rect">
            <a:avLst/>
          </a:prstGeom>
          <a:solidFill>
            <a:schemeClr val="bg1">
              <a:lumMod val="75000"/>
              <a:lumOff val="25000"/>
            </a:schemeClr>
          </a:solidFill>
        </p:spPr>
        <p:txBody>
          <a:bodyPr wrap="none" rtlCol="0">
            <a:spAutoFit/>
          </a:bodyPr>
          <a:lstStyle/>
          <a:p>
            <a:r>
              <a:rPr lang="en-GB" dirty="0"/>
              <a:t>G=0</a:t>
            </a:r>
            <a:endParaRPr lang="sv-SE" dirty="0"/>
          </a:p>
        </p:txBody>
      </p:sp>
      <p:sp>
        <p:nvSpPr>
          <p:cNvPr id="23" name="TextBox 22"/>
          <p:cNvSpPr txBox="1"/>
          <p:nvPr/>
        </p:nvSpPr>
        <p:spPr>
          <a:xfrm>
            <a:off x="8676334" y="3911474"/>
            <a:ext cx="846707" cy="369332"/>
          </a:xfrm>
          <a:prstGeom prst="rect">
            <a:avLst/>
          </a:prstGeom>
          <a:solidFill>
            <a:schemeClr val="bg1">
              <a:lumMod val="75000"/>
              <a:lumOff val="25000"/>
            </a:schemeClr>
          </a:solidFill>
        </p:spPr>
        <p:txBody>
          <a:bodyPr wrap="none" rtlCol="0">
            <a:spAutoFit/>
          </a:bodyPr>
          <a:lstStyle/>
          <a:p>
            <a:r>
              <a:rPr lang="en-GB" dirty="0"/>
              <a:t>G=0.9</a:t>
            </a:r>
          </a:p>
        </p:txBody>
      </p:sp>
      <p:sp>
        <p:nvSpPr>
          <p:cNvPr id="28" name="TextBox 27"/>
          <p:cNvSpPr txBox="1"/>
          <p:nvPr/>
        </p:nvSpPr>
        <p:spPr>
          <a:xfrm>
            <a:off x="1979286" y="1297567"/>
            <a:ext cx="994183" cy="369332"/>
          </a:xfrm>
          <a:prstGeom prst="rect">
            <a:avLst/>
          </a:prstGeom>
          <a:noFill/>
        </p:spPr>
        <p:txBody>
          <a:bodyPr wrap="none" rtlCol="0">
            <a:spAutoFit/>
          </a:bodyPr>
          <a:lstStyle/>
          <a:p>
            <a:r>
              <a:rPr lang="en-GB" dirty="0"/>
              <a:t>Render</a:t>
            </a:r>
            <a:endParaRPr lang="sv-SE" dirty="0"/>
          </a:p>
        </p:txBody>
      </p:sp>
      <p:sp>
        <p:nvSpPr>
          <p:cNvPr id="29" name="TextBox 28"/>
          <p:cNvSpPr txBox="1"/>
          <p:nvPr/>
        </p:nvSpPr>
        <p:spPr>
          <a:xfrm>
            <a:off x="3748366" y="1297567"/>
            <a:ext cx="2456122" cy="369332"/>
          </a:xfrm>
          <a:prstGeom prst="rect">
            <a:avLst/>
          </a:prstGeom>
          <a:noFill/>
        </p:spPr>
        <p:txBody>
          <a:bodyPr wrap="none" rtlCol="0">
            <a:spAutoFit/>
          </a:bodyPr>
          <a:lstStyle/>
          <a:p>
            <a:r>
              <a:rPr lang="en-GB" dirty="0"/>
              <a:t>Luminance gradient</a:t>
            </a:r>
            <a:endParaRPr lang="sv-SE" dirty="0"/>
          </a:p>
        </p:txBody>
      </p:sp>
      <p:sp>
        <p:nvSpPr>
          <p:cNvPr id="30" name="TextBox 29"/>
          <p:cNvSpPr txBox="1"/>
          <p:nvPr/>
        </p:nvSpPr>
        <p:spPr>
          <a:xfrm>
            <a:off x="7346642" y="1297567"/>
            <a:ext cx="994183" cy="369332"/>
          </a:xfrm>
          <a:prstGeom prst="rect">
            <a:avLst/>
          </a:prstGeom>
          <a:noFill/>
        </p:spPr>
        <p:txBody>
          <a:bodyPr wrap="none" rtlCol="0">
            <a:spAutoFit/>
          </a:bodyPr>
          <a:lstStyle/>
          <a:p>
            <a:r>
              <a:rPr lang="en-GB" dirty="0"/>
              <a:t>Render</a:t>
            </a:r>
            <a:endParaRPr lang="sv-SE" dirty="0"/>
          </a:p>
        </p:txBody>
      </p:sp>
      <p:sp>
        <p:nvSpPr>
          <p:cNvPr id="31" name="TextBox 30"/>
          <p:cNvSpPr txBox="1"/>
          <p:nvPr/>
        </p:nvSpPr>
        <p:spPr>
          <a:xfrm>
            <a:off x="9118920" y="1297567"/>
            <a:ext cx="2456122" cy="369332"/>
          </a:xfrm>
          <a:prstGeom prst="rect">
            <a:avLst/>
          </a:prstGeom>
          <a:noFill/>
        </p:spPr>
        <p:txBody>
          <a:bodyPr wrap="none" rtlCol="0">
            <a:spAutoFit/>
          </a:bodyPr>
          <a:lstStyle/>
          <a:p>
            <a:r>
              <a:rPr lang="en-GB" dirty="0"/>
              <a:t>Luminance gradient</a:t>
            </a:r>
            <a:endParaRPr lang="sv-SE" dirty="0"/>
          </a:p>
        </p:txBody>
      </p:sp>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2633" y="1247126"/>
            <a:ext cx="2407587" cy="100881"/>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9286" y="1247125"/>
            <a:ext cx="2407587" cy="100881"/>
          </a:xfrm>
          <a:prstGeom prst="rect">
            <a:avLst/>
          </a:prstGeom>
        </p:spPr>
      </p:pic>
      <p:sp>
        <p:nvSpPr>
          <p:cNvPr id="34" name="TextBox 33"/>
          <p:cNvSpPr txBox="1"/>
          <p:nvPr/>
        </p:nvSpPr>
        <p:spPr>
          <a:xfrm>
            <a:off x="82874" y="2686026"/>
            <a:ext cx="1117614" cy="369332"/>
          </a:xfrm>
          <a:prstGeom prst="rect">
            <a:avLst/>
          </a:prstGeom>
          <a:noFill/>
        </p:spPr>
        <p:txBody>
          <a:bodyPr wrap="none" rtlCol="0">
            <a:spAutoFit/>
          </a:bodyPr>
          <a:lstStyle/>
          <a:p>
            <a:r>
              <a:rPr lang="en-GB" dirty="0"/>
              <a:t>Frostbite</a:t>
            </a:r>
            <a:endParaRPr lang="sv-SE" dirty="0"/>
          </a:p>
        </p:txBody>
      </p:sp>
      <p:sp>
        <p:nvSpPr>
          <p:cNvPr id="35" name="TextBox 34"/>
          <p:cNvSpPr txBox="1"/>
          <p:nvPr/>
        </p:nvSpPr>
        <p:spPr>
          <a:xfrm>
            <a:off x="113805" y="5168005"/>
            <a:ext cx="1066318" cy="369332"/>
          </a:xfrm>
          <a:prstGeom prst="rect">
            <a:avLst/>
          </a:prstGeom>
          <a:noFill/>
        </p:spPr>
        <p:txBody>
          <a:bodyPr wrap="none" rtlCol="0">
            <a:spAutoFit/>
          </a:bodyPr>
          <a:lstStyle/>
          <a:p>
            <a:r>
              <a:rPr lang="en-GB" dirty="0"/>
              <a:t>Mitsuba</a:t>
            </a:r>
            <a:endParaRPr lang="sv-SE" dirty="0"/>
          </a:p>
        </p:txBody>
      </p:sp>
    </p:spTree>
    <p:extLst>
      <p:ext uri="{BB962C8B-B14F-4D97-AF65-F5344CB8AC3E}">
        <p14:creationId xmlns:p14="http://schemas.microsoft.com/office/powerpoint/2010/main" val="4202957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18442"/>
            <a:ext cx="9404723" cy="1400530"/>
          </a:xfrm>
        </p:spPr>
        <p:txBody>
          <a:bodyPr/>
          <a:lstStyle/>
          <a:p>
            <a:r>
              <a:rPr lang="en-GB" dirty="0">
                <a:solidFill>
                  <a:schemeClr val="accent6"/>
                </a:solidFill>
              </a:rPr>
              <a:t>Performance</a:t>
            </a:r>
            <a:endParaRPr lang="sv-SE" dirty="0">
              <a:solidFill>
                <a:schemeClr val="accent6"/>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73" y="882695"/>
            <a:ext cx="10622766" cy="5975305"/>
          </a:xfrm>
          <a:prstGeom prst="rect">
            <a:avLst/>
          </a:prstGeom>
        </p:spPr>
      </p:pic>
      <p:sp>
        <p:nvSpPr>
          <p:cNvPr id="3" name="Content Placeholder 2"/>
          <p:cNvSpPr>
            <a:spLocks noGrp="1"/>
          </p:cNvSpPr>
          <p:nvPr>
            <p:ph idx="1"/>
          </p:nvPr>
        </p:nvSpPr>
        <p:spPr>
          <a:xfrm>
            <a:off x="348402" y="829340"/>
            <a:ext cx="11018790" cy="5124891"/>
          </a:xfrm>
        </p:spPr>
        <p:txBody>
          <a:bodyPr>
            <a:normAutofit/>
          </a:bodyPr>
          <a:lstStyle/>
          <a:p>
            <a:pPr lvl="1"/>
            <a:r>
              <a:rPr lang="en-GB" b="1" dirty="0"/>
              <a:t>Sun + shadow cascade</a:t>
            </a:r>
          </a:p>
          <a:p>
            <a:pPr lvl="1"/>
            <a:r>
              <a:rPr lang="en-GB" b="1" dirty="0"/>
              <a:t>14</a:t>
            </a:r>
            <a:r>
              <a:rPr lang="en-GB" dirty="0"/>
              <a:t> </a:t>
            </a:r>
            <a:r>
              <a:rPr lang="en-GB" b="1" dirty="0"/>
              <a:t>point lights</a:t>
            </a:r>
          </a:p>
          <a:p>
            <a:pPr lvl="2"/>
            <a:r>
              <a:rPr lang="en-GB" dirty="0"/>
              <a:t>2 with regular &amp; volumetric shadows</a:t>
            </a:r>
          </a:p>
          <a:p>
            <a:pPr lvl="1"/>
            <a:r>
              <a:rPr lang="en-GB" b="1" dirty="0"/>
              <a:t>6</a:t>
            </a:r>
            <a:r>
              <a:rPr lang="en-GB" dirty="0"/>
              <a:t> </a:t>
            </a:r>
            <a:r>
              <a:rPr lang="en-GB" b="1" dirty="0"/>
              <a:t>local fog volumes</a:t>
            </a:r>
          </a:p>
          <a:p>
            <a:pPr lvl="2"/>
            <a:r>
              <a:rPr lang="en-GB" dirty="0"/>
              <a:t>All with density textures</a:t>
            </a:r>
          </a:p>
          <a:p>
            <a:endParaRPr lang="en-GB" dirty="0"/>
          </a:p>
          <a:p>
            <a:pPr lvl="1"/>
            <a:endParaRPr lang="en-GB" dirty="0"/>
          </a:p>
        </p:txBody>
      </p:sp>
    </p:spTree>
    <p:extLst>
      <p:ext uri="{BB962C8B-B14F-4D97-AF65-F5344CB8AC3E}">
        <p14:creationId xmlns:p14="http://schemas.microsoft.com/office/powerpoint/2010/main" val="2958600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accent6"/>
                </a:solidFill>
              </a:rPr>
              <a:t>Performance: </a:t>
            </a:r>
            <a:r>
              <a:rPr lang="en-GB" dirty="0">
                <a:solidFill>
                  <a:schemeClr val="tx1"/>
                </a:solidFill>
              </a:rPr>
              <a:t>PS4, 900p</a:t>
            </a:r>
            <a:endParaRPr lang="sv-SE" dirty="0">
              <a:solidFill>
                <a:schemeClr val="tx1"/>
              </a:solidFill>
            </a:endParaRPr>
          </a:p>
        </p:txBody>
      </p:sp>
      <p:sp>
        <p:nvSpPr>
          <p:cNvPr id="3" name="Content Placeholder 2"/>
          <p:cNvSpPr>
            <a:spLocks noGrp="1"/>
          </p:cNvSpPr>
          <p:nvPr>
            <p:ph idx="1"/>
          </p:nvPr>
        </p:nvSpPr>
        <p:spPr>
          <a:xfrm>
            <a:off x="646111" y="1414131"/>
            <a:ext cx="11018790" cy="5124891"/>
          </a:xfrm>
        </p:spPr>
        <p:txBody>
          <a:bodyPr>
            <a:normAutofit/>
          </a:bodyPr>
          <a:lstStyle/>
          <a:p>
            <a:r>
              <a:rPr lang="en-GB" dirty="0"/>
              <a:t>64 depth slices</a:t>
            </a:r>
          </a:p>
          <a:p>
            <a:pPr lvl="2"/>
            <a:endParaRPr lang="en-GB" dirty="0"/>
          </a:p>
          <a:p>
            <a:pPr lvl="2"/>
            <a:endParaRPr lang="en-GB" dirty="0"/>
          </a:p>
          <a:p>
            <a:pPr lvl="2"/>
            <a:endParaRPr lang="en-GB" dirty="0"/>
          </a:p>
          <a:p>
            <a:pPr lvl="2"/>
            <a:endParaRPr lang="en-GB" dirty="0"/>
          </a:p>
          <a:p>
            <a:pPr lvl="1"/>
            <a:endParaRPr lang="en-GB" dirty="0"/>
          </a:p>
          <a:p>
            <a:endParaRPr lang="en-GB" dirty="0"/>
          </a:p>
          <a:p>
            <a:pPr lvl="2"/>
            <a:endParaRPr lang="en-GB" dirty="0"/>
          </a:p>
          <a:p>
            <a:endParaRPr lang="en-GB" dirty="0"/>
          </a:p>
          <a:p>
            <a:endParaRPr lang="en-GB" dirty="0"/>
          </a:p>
          <a:p>
            <a:r>
              <a:rPr lang="en-GB" dirty="0"/>
              <a:t>Plan for your use cases</a:t>
            </a:r>
          </a:p>
          <a:p>
            <a:pPr lvl="1"/>
            <a:r>
              <a:rPr lang="en-GB" dirty="0"/>
              <a:t>High or low frequency media? Local lights needed? Emissive needed? Etc.</a:t>
            </a:r>
          </a:p>
        </p:txBody>
      </p:sp>
      <p:graphicFrame>
        <p:nvGraphicFramePr>
          <p:cNvPr id="4" name="Table 3"/>
          <p:cNvGraphicFramePr>
            <a:graphicFrameLocks noGrp="1"/>
          </p:cNvGraphicFramePr>
          <p:nvPr>
            <p:extLst>
              <p:ext uri="{D42A27DB-BD31-4B8C-83A1-F6EECF244321}">
                <p14:modId xmlns:p14="http://schemas.microsoft.com/office/powerpoint/2010/main" val="854958915"/>
              </p:ext>
            </p:extLst>
          </p:nvPr>
        </p:nvGraphicFramePr>
        <p:xfrm>
          <a:off x="3371703" y="1318438"/>
          <a:ext cx="8465506" cy="2225040"/>
        </p:xfrm>
        <a:graphic>
          <a:graphicData uri="http://schemas.openxmlformats.org/drawingml/2006/table">
            <a:tbl>
              <a:tblPr firstRow="1" bandRow="1">
                <a:tableStyleId>{5C22544A-7EE6-4342-B048-85BDC9FD1C3A}</a:tableStyleId>
              </a:tblPr>
              <a:tblGrid>
                <a:gridCol w="2880000">
                  <a:extLst>
                    <a:ext uri="{9D8B030D-6E8A-4147-A177-3AD203B41FA5}">
                      <a16:colId xmlns:a16="http://schemas.microsoft.com/office/drawing/2014/main" val="20000"/>
                    </a:ext>
                  </a:extLst>
                </a:gridCol>
                <a:gridCol w="2792753">
                  <a:extLst>
                    <a:ext uri="{9D8B030D-6E8A-4147-A177-3AD203B41FA5}">
                      <a16:colId xmlns:a16="http://schemas.microsoft.com/office/drawing/2014/main" val="20001"/>
                    </a:ext>
                  </a:extLst>
                </a:gridCol>
                <a:gridCol w="2792753">
                  <a:extLst>
                    <a:ext uri="{9D8B030D-6E8A-4147-A177-3AD203B41FA5}">
                      <a16:colId xmlns:a16="http://schemas.microsoft.com/office/drawing/2014/main" val="20002"/>
                    </a:ext>
                  </a:extLst>
                </a:gridCol>
              </a:tblGrid>
              <a:tr h="370840">
                <a:tc>
                  <a:txBody>
                    <a:bodyPr/>
                    <a:lstStyle/>
                    <a:p>
                      <a:pPr algn="l"/>
                      <a:r>
                        <a:rPr lang="en-GB" dirty="0"/>
                        <a:t>Volume tile resolution</a:t>
                      </a:r>
                      <a:endParaRPr lang="sv-SE" dirty="0"/>
                    </a:p>
                  </a:txBody>
                  <a:tcPr/>
                </a:tc>
                <a:tc>
                  <a:txBody>
                    <a:bodyPr/>
                    <a:lstStyle/>
                    <a:p>
                      <a:pPr algn="ctr"/>
                      <a:r>
                        <a:rPr lang="en-GB" dirty="0"/>
                        <a:t>8x8</a:t>
                      </a:r>
                      <a:endParaRPr lang="sv-SE" dirty="0"/>
                    </a:p>
                  </a:txBody>
                  <a:tcPr/>
                </a:tc>
                <a:tc>
                  <a:txBody>
                    <a:bodyPr/>
                    <a:lstStyle/>
                    <a:p>
                      <a:pPr algn="ctr"/>
                      <a:r>
                        <a:rPr lang="en-GB" dirty="0"/>
                        <a:t>16x16</a:t>
                      </a:r>
                      <a:endParaRPr lang="sv-SE" dirty="0"/>
                    </a:p>
                  </a:txBody>
                  <a:tcPr/>
                </a:tc>
                <a:extLst>
                  <a:ext uri="{0D108BD9-81ED-4DB2-BD59-A6C34878D82A}">
                    <a16:rowId xmlns:a16="http://schemas.microsoft.com/office/drawing/2014/main" val="10000"/>
                  </a:ext>
                </a:extLst>
              </a:tr>
              <a:tr h="370840">
                <a:tc>
                  <a:txBody>
                    <a:bodyPr/>
                    <a:lstStyle/>
                    <a:p>
                      <a:pPr algn="l"/>
                      <a:r>
                        <a:rPr lang="en-GB" dirty="0">
                          <a:solidFill>
                            <a:schemeClr val="accent2"/>
                          </a:solidFill>
                        </a:rPr>
                        <a:t>PM</a:t>
                      </a:r>
                      <a:r>
                        <a:rPr lang="en-GB" baseline="0" dirty="0">
                          <a:solidFill>
                            <a:schemeClr val="accent2"/>
                          </a:solidFill>
                        </a:rPr>
                        <a:t> Material voxelization</a:t>
                      </a:r>
                      <a:endParaRPr lang="sv-SE" dirty="0">
                        <a:solidFill>
                          <a:schemeClr val="accent2"/>
                        </a:solidFill>
                      </a:endParaRPr>
                    </a:p>
                  </a:txBody>
                  <a:tcPr/>
                </a:tc>
                <a:tc>
                  <a:txBody>
                    <a:bodyPr/>
                    <a:lstStyle/>
                    <a:p>
                      <a:pPr algn="ctr"/>
                      <a:r>
                        <a:rPr lang="en-GB" dirty="0"/>
                        <a:t>0.45 </a:t>
                      </a:r>
                      <a:r>
                        <a:rPr lang="en-GB" dirty="0" err="1"/>
                        <a:t>ms</a:t>
                      </a:r>
                      <a:endParaRPr lang="sv-SE"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t>0.15 </a:t>
                      </a:r>
                      <a:r>
                        <a:rPr lang="en-GB" dirty="0" err="1"/>
                        <a:t>ms</a:t>
                      </a:r>
                      <a:endParaRPr lang="sv-SE" dirty="0"/>
                    </a:p>
                  </a:txBody>
                  <a:tcPr/>
                </a:tc>
                <a:extLst>
                  <a:ext uri="{0D108BD9-81ED-4DB2-BD59-A6C34878D82A}">
                    <a16:rowId xmlns:a16="http://schemas.microsoft.com/office/drawing/2014/main" val="10001"/>
                  </a:ext>
                </a:extLst>
              </a:tr>
              <a:tr h="370840">
                <a:tc>
                  <a:txBody>
                    <a:bodyPr/>
                    <a:lstStyle/>
                    <a:p>
                      <a:pPr algn="l"/>
                      <a:r>
                        <a:rPr lang="en-GB" b="0" dirty="0">
                          <a:solidFill>
                            <a:srgbClr val="00B0F0"/>
                          </a:solidFill>
                        </a:rPr>
                        <a:t>Light scattering</a:t>
                      </a:r>
                      <a:endParaRPr lang="sv-SE" b="0" dirty="0">
                        <a:solidFill>
                          <a:srgbClr val="00B0F0"/>
                        </a:solidFill>
                      </a:endParaRPr>
                    </a:p>
                  </a:txBody>
                  <a:tcPr/>
                </a:tc>
                <a:tc>
                  <a:txBody>
                    <a:bodyPr/>
                    <a:lstStyle/>
                    <a:p>
                      <a:pPr algn="ctr"/>
                      <a:r>
                        <a:rPr lang="en-GB" dirty="0"/>
                        <a:t>2.00 </a:t>
                      </a:r>
                      <a:r>
                        <a:rPr lang="en-GB" dirty="0" err="1"/>
                        <a:t>ms</a:t>
                      </a:r>
                      <a:endParaRPr lang="sv-SE" dirty="0"/>
                    </a:p>
                  </a:txBody>
                  <a:tcPr/>
                </a:tc>
                <a:tc>
                  <a:txBody>
                    <a:bodyPr/>
                    <a:lstStyle/>
                    <a:p>
                      <a:pPr algn="ctr"/>
                      <a:r>
                        <a:rPr lang="en-GB" dirty="0"/>
                        <a:t>0.50 </a:t>
                      </a:r>
                      <a:r>
                        <a:rPr lang="en-GB" dirty="0" err="1"/>
                        <a:t>ms</a:t>
                      </a:r>
                      <a:endParaRPr lang="sv-SE" dirty="0"/>
                    </a:p>
                  </a:txBody>
                  <a:tcPr/>
                </a:tc>
                <a:extLst>
                  <a:ext uri="{0D108BD9-81ED-4DB2-BD59-A6C34878D82A}">
                    <a16:rowId xmlns:a16="http://schemas.microsoft.com/office/drawing/2014/main" val="10002"/>
                  </a:ext>
                </a:extLst>
              </a:tr>
              <a:tr h="370840">
                <a:tc>
                  <a:txBody>
                    <a:bodyPr/>
                    <a:lstStyle/>
                    <a:p>
                      <a:pPr algn="l"/>
                      <a:r>
                        <a:rPr lang="en-GB" dirty="0">
                          <a:solidFill>
                            <a:schemeClr val="accent3"/>
                          </a:solidFill>
                        </a:rPr>
                        <a:t>Final accumulation</a:t>
                      </a:r>
                      <a:endParaRPr lang="sv-SE" dirty="0">
                        <a:solidFill>
                          <a:schemeClr val="accent3"/>
                        </a:solidFill>
                      </a:endParaRPr>
                    </a:p>
                  </a:txBody>
                  <a:tcPr/>
                </a:tc>
                <a:tc>
                  <a:txBody>
                    <a:bodyPr/>
                    <a:lstStyle/>
                    <a:p>
                      <a:pPr algn="ctr"/>
                      <a:r>
                        <a:rPr lang="en-GB" dirty="0"/>
                        <a:t>0.40 </a:t>
                      </a:r>
                      <a:r>
                        <a:rPr lang="en-GB" dirty="0" err="1"/>
                        <a:t>ms</a:t>
                      </a:r>
                      <a:endParaRPr lang="sv-SE" dirty="0"/>
                    </a:p>
                  </a:txBody>
                  <a:tcPr/>
                </a:tc>
                <a:tc>
                  <a:txBody>
                    <a:bodyPr/>
                    <a:lstStyle/>
                    <a:p>
                      <a:pPr algn="ctr"/>
                      <a:r>
                        <a:rPr lang="en-GB" dirty="0"/>
                        <a:t>0.08 </a:t>
                      </a:r>
                      <a:r>
                        <a:rPr lang="en-GB" dirty="0" err="1"/>
                        <a:t>ms</a:t>
                      </a:r>
                      <a:endParaRPr lang="sv-SE" dirty="0"/>
                    </a:p>
                  </a:txBody>
                  <a:tcPr/>
                </a:tc>
                <a:extLst>
                  <a:ext uri="{0D108BD9-81ED-4DB2-BD59-A6C34878D82A}">
                    <a16:rowId xmlns:a16="http://schemas.microsoft.com/office/drawing/2014/main" val="10003"/>
                  </a:ext>
                </a:extLst>
              </a:tr>
              <a:tr h="370840">
                <a:tc>
                  <a:txBody>
                    <a:bodyPr/>
                    <a:lstStyle/>
                    <a:p>
                      <a:pPr algn="l"/>
                      <a:r>
                        <a:rPr lang="en-GB" dirty="0"/>
                        <a:t>Application</a:t>
                      </a:r>
                      <a:r>
                        <a:rPr lang="en-GB" baseline="0" dirty="0"/>
                        <a:t> (Fog pass)</a:t>
                      </a:r>
                      <a:endParaRPr lang="sv-SE" dirty="0"/>
                    </a:p>
                  </a:txBody>
                  <a:tcPr/>
                </a:tc>
                <a:tc>
                  <a:txBody>
                    <a:bodyPr/>
                    <a:lstStyle/>
                    <a:p>
                      <a:pPr algn="ctr"/>
                      <a:r>
                        <a:rPr lang="en-GB" dirty="0"/>
                        <a:t>+0.1 </a:t>
                      </a:r>
                      <a:r>
                        <a:rPr lang="en-GB" dirty="0" err="1"/>
                        <a:t>ms</a:t>
                      </a:r>
                      <a:endParaRPr lang="sv-SE"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dirty="0"/>
                        <a:t>+0.1 </a:t>
                      </a:r>
                      <a:r>
                        <a:rPr lang="en-GB" dirty="0" err="1"/>
                        <a:t>ms</a:t>
                      </a:r>
                      <a:endParaRPr lang="sv-SE" dirty="0"/>
                    </a:p>
                  </a:txBody>
                  <a:tcPr/>
                </a:tc>
                <a:extLst>
                  <a:ext uri="{0D108BD9-81ED-4DB2-BD59-A6C34878D82A}">
                    <a16:rowId xmlns:a16="http://schemas.microsoft.com/office/drawing/2014/main" val="10004"/>
                  </a:ext>
                </a:extLst>
              </a:tr>
              <a:tr h="370840">
                <a:tc>
                  <a:txBody>
                    <a:bodyPr/>
                    <a:lstStyle/>
                    <a:p>
                      <a:pPr algn="l"/>
                      <a:r>
                        <a:rPr lang="en-GB" b="1" dirty="0"/>
                        <a:t>Total</a:t>
                      </a:r>
                      <a:endParaRPr lang="sv-SE" b="1" dirty="0"/>
                    </a:p>
                  </a:txBody>
                  <a:tcPr/>
                </a:tc>
                <a:tc>
                  <a:txBody>
                    <a:bodyPr/>
                    <a:lstStyle/>
                    <a:p>
                      <a:pPr algn="ctr"/>
                      <a:r>
                        <a:rPr lang="en-GB" b="1" dirty="0"/>
                        <a:t>2.95 </a:t>
                      </a:r>
                      <a:r>
                        <a:rPr lang="en-GB" b="1" dirty="0" err="1"/>
                        <a:t>ms</a:t>
                      </a:r>
                      <a:endParaRPr lang="sv-SE"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b="1" dirty="0"/>
                        <a:t>0.83 </a:t>
                      </a:r>
                      <a:r>
                        <a:rPr lang="en-GB" b="1" dirty="0" err="1"/>
                        <a:t>ms</a:t>
                      </a:r>
                      <a:endParaRPr lang="sv-SE" b="1" dirty="0"/>
                    </a:p>
                  </a:txBody>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93984277"/>
              </p:ext>
            </p:extLst>
          </p:nvPr>
        </p:nvGraphicFramePr>
        <p:xfrm>
          <a:off x="2645779" y="3805647"/>
          <a:ext cx="6392753" cy="1483360"/>
        </p:xfrm>
        <a:graphic>
          <a:graphicData uri="http://schemas.openxmlformats.org/drawingml/2006/table">
            <a:tbl>
              <a:tblPr firstRow="1" bandRow="1">
                <a:tableStyleId>{5C22544A-7EE6-4342-B048-85BDC9FD1C3A}</a:tableStyleId>
              </a:tblPr>
              <a:tblGrid>
                <a:gridCol w="3600000">
                  <a:extLst>
                    <a:ext uri="{9D8B030D-6E8A-4147-A177-3AD203B41FA5}">
                      <a16:colId xmlns:a16="http://schemas.microsoft.com/office/drawing/2014/main" val="20000"/>
                    </a:ext>
                  </a:extLst>
                </a:gridCol>
                <a:gridCol w="2792753">
                  <a:extLst>
                    <a:ext uri="{9D8B030D-6E8A-4147-A177-3AD203B41FA5}">
                      <a16:colId xmlns:a16="http://schemas.microsoft.com/office/drawing/2014/main" val="20001"/>
                    </a:ext>
                  </a:extLst>
                </a:gridCol>
              </a:tblGrid>
              <a:tr h="370840">
                <a:tc>
                  <a:txBody>
                    <a:bodyPr/>
                    <a:lstStyle/>
                    <a:p>
                      <a:pPr algn="l"/>
                      <a:r>
                        <a:rPr lang="en-GB" dirty="0">
                          <a:solidFill>
                            <a:srgbClr val="0070C0"/>
                          </a:solidFill>
                        </a:rPr>
                        <a:t>Light scattering components</a:t>
                      </a:r>
                      <a:endParaRPr lang="sv-SE" dirty="0">
                        <a:solidFill>
                          <a:srgbClr val="0070C0"/>
                        </a:solidFill>
                      </a:endParaRPr>
                    </a:p>
                  </a:txBody>
                  <a:tcPr/>
                </a:tc>
                <a:tc>
                  <a:txBody>
                    <a:bodyPr/>
                    <a:lstStyle/>
                    <a:p>
                      <a:pPr algn="ctr"/>
                      <a:r>
                        <a:rPr lang="en-GB" dirty="0"/>
                        <a:t>8x8</a:t>
                      </a:r>
                      <a:endParaRPr lang="sv-SE" dirty="0"/>
                    </a:p>
                  </a:txBody>
                  <a:tcPr/>
                </a:tc>
                <a:extLst>
                  <a:ext uri="{0D108BD9-81ED-4DB2-BD59-A6C34878D82A}">
                    <a16:rowId xmlns:a16="http://schemas.microsoft.com/office/drawing/2014/main" val="10000"/>
                  </a:ext>
                </a:extLst>
              </a:tr>
              <a:tr h="370840">
                <a:tc>
                  <a:txBody>
                    <a:bodyPr/>
                    <a:lstStyle/>
                    <a:p>
                      <a:pPr algn="l"/>
                      <a:r>
                        <a:rPr lang="en-GB" dirty="0"/>
                        <a:t>Local lights</a:t>
                      </a:r>
                      <a:endParaRPr lang="sv-SE" dirty="0"/>
                    </a:p>
                  </a:txBody>
                  <a:tcPr/>
                </a:tc>
                <a:tc>
                  <a:txBody>
                    <a:bodyPr/>
                    <a:lstStyle/>
                    <a:p>
                      <a:pPr algn="ctr"/>
                      <a:r>
                        <a:rPr lang="en-GB" dirty="0"/>
                        <a:t>1.1 </a:t>
                      </a:r>
                      <a:r>
                        <a:rPr lang="en-GB" dirty="0" err="1"/>
                        <a:t>ms</a:t>
                      </a:r>
                      <a:endParaRPr lang="sv-SE" dirty="0"/>
                    </a:p>
                  </a:txBody>
                  <a:tcPr/>
                </a:tc>
                <a:extLst>
                  <a:ext uri="{0D108BD9-81ED-4DB2-BD59-A6C34878D82A}">
                    <a16:rowId xmlns:a16="http://schemas.microsoft.com/office/drawing/2014/main" val="10001"/>
                  </a:ext>
                </a:extLst>
              </a:tr>
              <a:tr h="370840">
                <a:tc>
                  <a:txBody>
                    <a:bodyPr/>
                    <a:lstStyle/>
                    <a:p>
                      <a:pPr algn="l"/>
                      <a:r>
                        <a:rPr lang="en-GB" dirty="0"/>
                        <a:t>+Sun scattering</a:t>
                      </a:r>
                      <a:endParaRPr lang="sv-SE" dirty="0"/>
                    </a:p>
                  </a:txBody>
                  <a:tcPr/>
                </a:tc>
                <a:tc>
                  <a:txBody>
                    <a:bodyPr/>
                    <a:lstStyle/>
                    <a:p>
                      <a:pPr algn="ctr"/>
                      <a:r>
                        <a:rPr lang="en-GB" dirty="0"/>
                        <a:t>+0.5 </a:t>
                      </a:r>
                      <a:r>
                        <a:rPr lang="en-GB" dirty="0" err="1"/>
                        <a:t>ms</a:t>
                      </a:r>
                      <a:endParaRPr lang="sv-SE" dirty="0"/>
                    </a:p>
                  </a:txBody>
                  <a:tcPr/>
                </a:tc>
                <a:extLst>
                  <a:ext uri="{0D108BD9-81ED-4DB2-BD59-A6C34878D82A}">
                    <a16:rowId xmlns:a16="http://schemas.microsoft.com/office/drawing/2014/main" val="10002"/>
                  </a:ext>
                </a:extLst>
              </a:tr>
              <a:tr h="370840">
                <a:tc>
                  <a:txBody>
                    <a:bodyPr/>
                    <a:lstStyle/>
                    <a:p>
                      <a:pPr algn="l"/>
                      <a:r>
                        <a:rPr lang="en-GB" dirty="0"/>
                        <a:t>+Temporal integration</a:t>
                      </a:r>
                      <a:endParaRPr lang="sv-SE" dirty="0"/>
                    </a:p>
                  </a:txBody>
                  <a:tcPr/>
                </a:tc>
                <a:tc>
                  <a:txBody>
                    <a:bodyPr/>
                    <a:lstStyle/>
                    <a:p>
                      <a:pPr algn="ctr"/>
                      <a:r>
                        <a:rPr lang="en-GB" dirty="0"/>
                        <a:t>+0.4 </a:t>
                      </a:r>
                      <a:r>
                        <a:rPr lang="en-GB" dirty="0" err="1"/>
                        <a:t>ms</a:t>
                      </a:r>
                      <a:endParaRPr lang="sv-SE" dirty="0"/>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7081285" y="2083982"/>
            <a:ext cx="1105786" cy="31897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61185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wipe(down)">
                                      <p:cBhvr>
                                        <p:cTn id="15" dur="500"/>
                                        <p:tgtEl>
                                          <p:spTgt spid="3">
                                            <p:txEl>
                                              <p:pRg st="10" end="10"/>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11" end="11"/>
                                            </p:txEl>
                                          </p:spTgt>
                                        </p:tgtEl>
                                        <p:attrNameLst>
                                          <p:attrName>style.visibility</p:attrName>
                                        </p:attrNameLst>
                                      </p:cBhvr>
                                      <p:to>
                                        <p:strVal val="visible"/>
                                      </p:to>
                                    </p:set>
                                    <p:animEffect transition="in" filter="wipe(down)">
                                      <p:cBhvr>
                                        <p:cTn id="1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a:t>
            </a:r>
            <a:endParaRPr lang="sv-SE" dirty="0"/>
          </a:p>
        </p:txBody>
      </p:sp>
      <p:sp>
        <p:nvSpPr>
          <p:cNvPr id="3" name="Content Placeholder 2"/>
          <p:cNvSpPr>
            <a:spLocks noGrp="1"/>
          </p:cNvSpPr>
          <p:nvPr>
            <p:ph idx="1"/>
          </p:nvPr>
        </p:nvSpPr>
        <p:spPr/>
        <p:txBody>
          <a:bodyPr>
            <a:normAutofit/>
          </a:bodyPr>
          <a:lstStyle/>
          <a:p>
            <a:r>
              <a:rPr lang="en-GB" dirty="0"/>
              <a:t>Volumetric rendering</a:t>
            </a:r>
          </a:p>
          <a:p>
            <a:endParaRPr lang="en-GB" dirty="0"/>
          </a:p>
          <a:p>
            <a:r>
              <a:rPr lang="en-GB" dirty="0">
                <a:solidFill>
                  <a:schemeClr val="accent6"/>
                </a:solidFill>
              </a:rPr>
              <a:t>Volumetric shadows</a:t>
            </a:r>
          </a:p>
          <a:p>
            <a:endParaRPr lang="en-GB" dirty="0"/>
          </a:p>
          <a:p>
            <a:r>
              <a:rPr lang="en-GB" dirty="0"/>
              <a:t>More volumetric rendering in Frostbite</a:t>
            </a:r>
          </a:p>
          <a:p>
            <a:endParaRPr lang="en-GB" dirty="0"/>
          </a:p>
          <a:p>
            <a:r>
              <a:rPr lang="en-GB" dirty="0"/>
              <a:t>Conclusion</a:t>
            </a:r>
          </a:p>
        </p:txBody>
      </p:sp>
    </p:spTree>
    <p:extLst>
      <p:ext uri="{BB962C8B-B14F-4D97-AF65-F5344CB8AC3E}">
        <p14:creationId xmlns:p14="http://schemas.microsoft.com/office/powerpoint/2010/main" val="572745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solidFill>
                  <a:schemeClr val="accent6"/>
                </a:solidFill>
              </a:rPr>
              <a:t>Volumetric </a:t>
            </a:r>
            <a:r>
              <a:rPr lang="en-GB" dirty="0">
                <a:solidFill>
                  <a:schemeClr val="tx1"/>
                </a:solidFill>
              </a:rPr>
              <a:t>shadow maps</a:t>
            </a:r>
            <a:endParaRPr lang="sv-SE" dirty="0">
              <a:solidFill>
                <a:schemeClr val="tx1"/>
              </a:solidFill>
            </a:endParaRPr>
          </a:p>
        </p:txBody>
      </p:sp>
      <p:sp>
        <p:nvSpPr>
          <p:cNvPr id="3" name="Content Placeholder 2"/>
          <p:cNvSpPr>
            <a:spLocks noGrp="1"/>
          </p:cNvSpPr>
          <p:nvPr>
            <p:ph idx="1"/>
          </p:nvPr>
        </p:nvSpPr>
        <p:spPr>
          <a:xfrm>
            <a:off x="1027898" y="1510748"/>
            <a:ext cx="8946541" cy="4737651"/>
          </a:xfrm>
        </p:spPr>
        <p:txBody>
          <a:bodyPr>
            <a:normAutofit/>
          </a:bodyPr>
          <a:lstStyle/>
          <a:p>
            <a:endParaRPr lang="en-GB" dirty="0"/>
          </a:p>
          <a:p>
            <a:r>
              <a:rPr lang="en-GB" dirty="0"/>
              <a:t>Additional</a:t>
            </a:r>
            <a:r>
              <a:rPr lang="en-GB" dirty="0">
                <a:solidFill>
                  <a:schemeClr val="accent6"/>
                </a:solidFill>
              </a:rPr>
              <a:t> </a:t>
            </a:r>
            <a:r>
              <a:rPr lang="en-GB" b="1" dirty="0">
                <a:solidFill>
                  <a:schemeClr val="accent6"/>
                </a:solidFill>
              </a:rPr>
              <a:t>extinction volumes</a:t>
            </a:r>
          </a:p>
          <a:p>
            <a:pPr lvl="1"/>
            <a:r>
              <a:rPr lang="en-GB" dirty="0">
                <a:solidFill>
                  <a:schemeClr val="accent6"/>
                </a:solidFill>
              </a:rPr>
              <a:t>3 levels clip-map </a:t>
            </a:r>
            <a:r>
              <a:rPr lang="en-GB" dirty="0"/>
              <a:t>oriented on frustum</a:t>
            </a:r>
          </a:p>
          <a:p>
            <a:pPr lvl="2"/>
            <a:r>
              <a:rPr lang="en-GB" dirty="0"/>
              <a:t>Required for out-of-view shadow casters</a:t>
            </a:r>
          </a:p>
          <a:p>
            <a:pPr lvl="1"/>
            <a:r>
              <a:rPr lang="en-GB" dirty="0">
                <a:solidFill>
                  <a:schemeClr val="accent6"/>
                </a:solidFill>
              </a:rPr>
              <a:t>Store extinction</a:t>
            </a:r>
          </a:p>
          <a:p>
            <a:pPr lvl="1"/>
            <a:endParaRPr lang="en-GB" dirty="0"/>
          </a:p>
          <a:p>
            <a:pPr lvl="1"/>
            <a:endParaRPr lang="en-GB" dirty="0"/>
          </a:p>
          <a:p>
            <a:r>
              <a:rPr lang="en-GB" dirty="0"/>
              <a:t>Volumetric shadow maps</a:t>
            </a:r>
          </a:p>
          <a:p>
            <a:pPr lvl="1"/>
            <a:r>
              <a:rPr lang="en-GB" dirty="0"/>
              <a:t>3d textures store </a:t>
            </a:r>
            <a:r>
              <a:rPr lang="en-GB" dirty="0">
                <a:solidFill>
                  <a:schemeClr val="accent6"/>
                </a:solidFill>
              </a:rPr>
              <a:t>transmittance</a:t>
            </a:r>
          </a:p>
          <a:p>
            <a:pPr lvl="1"/>
            <a:r>
              <a:rPr lang="en-GB" dirty="0">
                <a:solidFill>
                  <a:schemeClr val="accent6"/>
                </a:solidFill>
              </a:rPr>
              <a:t>Ortho/perspective mapping </a:t>
            </a:r>
            <a:r>
              <a:rPr lang="en-GB" dirty="0"/>
              <a:t>for point/spot lights</a:t>
            </a:r>
          </a:p>
          <a:p>
            <a:pPr marL="0" indent="0">
              <a:buNone/>
            </a:pPr>
            <a:endParaRPr lang="en-GB" dirty="0"/>
          </a:p>
        </p:txBody>
      </p:sp>
      <p:pic>
        <p:nvPicPr>
          <p:cNvPr id="4" name="Picture 2" descr="https://frostbite.ea.com/download/attachments/72030832/cascadedDensityvolume.png?version=1&amp;modificationDate=1425657568687&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344" y="1648971"/>
            <a:ext cx="4856656" cy="41138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rot="21227697" flipH="1">
            <a:off x="8568154" y="3305098"/>
            <a:ext cx="456987" cy="345226"/>
            <a:chOff x="3245304" y="4589657"/>
            <a:chExt cx="585852" cy="447764"/>
          </a:xfrm>
          <a:solidFill>
            <a:schemeClr val="bg1"/>
          </a:solidFill>
        </p:grpSpPr>
        <p:sp>
          <p:nvSpPr>
            <p:cNvPr id="7" name="Rectangle 6"/>
            <p:cNvSpPr/>
            <p:nvPr/>
          </p:nvSpPr>
          <p:spPr>
            <a:xfrm rot="5410886" flipH="1">
              <a:off x="3522649" y="4748365"/>
              <a:ext cx="198639" cy="368448"/>
            </a:xfrm>
            <a:prstGeom prst="rect">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rapezoid 7"/>
            <p:cNvSpPr/>
            <p:nvPr/>
          </p:nvSpPr>
          <p:spPr>
            <a:xfrm rot="5410886" flipH="1">
              <a:off x="3212595" y="4845987"/>
              <a:ext cx="224143" cy="158726"/>
            </a:xfrm>
            <a:prstGeom prst="trapezoid">
              <a:avLst/>
            </a:pr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Freeform 8"/>
            <p:cNvSpPr/>
            <p:nvPr/>
          </p:nvSpPr>
          <p:spPr>
            <a:xfrm rot="5410886" flipH="1">
              <a:off x="3512333" y="4504880"/>
              <a:ext cx="234046" cy="40360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365948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solidFill>
                  <a:schemeClr val="accent6"/>
                </a:solidFill>
              </a:rPr>
              <a:t>Volumetric </a:t>
            </a:r>
            <a:r>
              <a:rPr dirty="0" lang="en-GB">
                <a:solidFill>
                  <a:schemeClr val="tx1"/>
                </a:solidFill>
              </a:rPr>
              <a:t>shadow maps</a:t>
            </a:r>
            <a:endParaRPr dirty="0" lang="sv-SE">
              <a:solidFill>
                <a:schemeClr val="tx1"/>
              </a:solidFill>
            </a:endParaRPr>
          </a:p>
        </p:txBody>
      </p:sp>
      <p:sp>
        <p:nvSpPr>
          <p:cNvPr id="3" name="Content Placeholder 2"/>
          <p:cNvSpPr>
            <a:spLocks noGrp="1"/>
          </p:cNvSpPr>
          <p:nvPr>
            <p:ph idx="1"/>
          </p:nvPr>
        </p:nvSpPr>
        <p:spPr>
          <a:xfrm>
            <a:off x="646111" y="1510748"/>
            <a:ext cx="8946541" cy="4737651"/>
          </a:xfrm>
        </p:spPr>
        <p:txBody>
          <a:bodyPr>
            <a:normAutofit/>
          </a:bodyPr>
          <a:lstStyle/>
          <a:p>
            <a:r>
              <a:rPr dirty="0" lang="en-GB"/>
              <a:t>Part of our </a:t>
            </a:r>
            <a:r>
              <a:rPr dirty="0" lang="en-GB">
                <a:solidFill>
                  <a:schemeClr val="accent6"/>
                </a:solidFill>
              </a:rPr>
              <a:t>common light shadow system</a:t>
            </a:r>
          </a:p>
          <a:p>
            <a:pPr lvl="1"/>
            <a:r>
              <a:rPr b="1" dirty="0" lang="en-GB"/>
              <a:t>Opaque</a:t>
            </a:r>
            <a:endParaRPr dirty="0" lang="en-GB"/>
          </a:p>
          <a:p>
            <a:pPr lvl="1"/>
            <a:r>
              <a:rPr b="1" dirty="0" lang="en-GB"/>
              <a:t>Particles</a:t>
            </a:r>
            <a:endParaRPr dirty="0" lang="en-GB"/>
          </a:p>
          <a:p>
            <a:pPr lvl="1"/>
            <a:r>
              <a:rPr b="1" dirty="0" lang="en-GB"/>
              <a:t>Participating media</a:t>
            </a:r>
          </a:p>
          <a:p>
            <a:endParaRPr dirty="0" lang="en-GB"/>
          </a:p>
          <a:p>
            <a:pPr indent="0" marL="0">
              <a:buNone/>
            </a:pPr>
            <a:endParaRPr dirty="0" lang="en-GB"/>
          </a:p>
        </p:txBody>
      </p:sp>
      <p:pic>
        <p:nvPicPr>
          <p:cNvPr id="5" name="volumetricShadows">
            <a:hlinkClick action="ppaction://media" r:id=""/>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02"/>
          <a:stretch/>
        </p:blipFill>
        <p:spPr>
          <a:xfrm>
            <a:off x="6324162" y="1158949"/>
            <a:ext cx="5633918" cy="5699051"/>
          </a:xfrm>
          <a:prstGeom prst="rect">
            <a:avLst/>
          </a:prstGeom>
        </p:spPr>
      </p:pic>
    </p:spTree>
    <p:extLst>
      <p:ext uri="{BB962C8B-B14F-4D97-AF65-F5344CB8AC3E}">
        <p14:creationId xmlns:p14="http://schemas.microsoft.com/office/powerpoint/2010/main" val="1763039731"/>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mediacall" presetID="1" presetSubtype="0">
                                  <p:stCondLst>
                                    <p:cond delay="0"/>
                                  </p:stCondLst>
                                  <p:childTnLst>
                                    <p:cmd cmd="playFrom(0.0)" type="call">
                                      <p:cBhvr>
                                        <p:cTn dur="14527"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showWhenStopped="0" vol="80000">
                <p:cTn display="0" fill="hold" id="7" repeatCount="indefinite">
                  <p:stCondLst>
                    <p:cond delay="indefinite"/>
                  </p:stCondLst>
                </p:cTn>
                <p:tgtEl>
                  <p:spTgt spid="5"/>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lang="en-GB"/>
              <a:t>Context</a:t>
            </a:r>
            <a:endParaRPr dirty="0" lang="sv-SE"/>
          </a:p>
        </p:txBody>
      </p:sp>
      <p:sp>
        <p:nvSpPr>
          <p:cNvPr id="3" name="Content Placeholder 2"/>
          <p:cNvSpPr>
            <a:spLocks noGrp="1"/>
          </p:cNvSpPr>
          <p:nvPr>
            <p:ph idx="1"/>
          </p:nvPr>
        </p:nvSpPr>
        <p:spPr>
          <a:xfrm>
            <a:off x="221240" y="1600339"/>
            <a:ext cx="8946541" cy="4195481"/>
          </a:xfrm>
        </p:spPr>
        <p:txBody>
          <a:bodyPr/>
          <a:lstStyle/>
          <a:p>
            <a:r>
              <a:rPr dirty="0" lang="en-GB">
                <a:solidFill>
                  <a:schemeClr val="accent6"/>
                </a:solidFill>
              </a:rPr>
              <a:t>Volumetric rendering </a:t>
            </a:r>
            <a:r>
              <a:rPr dirty="0" lang="en-GB"/>
              <a:t>in Frostbite was limited</a:t>
            </a:r>
          </a:p>
          <a:p>
            <a:pPr lvl="1"/>
            <a:r>
              <a:rPr dirty="0" lang="en-GB"/>
              <a:t>Global distance/height fog</a:t>
            </a:r>
          </a:p>
          <a:p>
            <a:pPr lvl="1"/>
            <a:r>
              <a:rPr dirty="0" lang="en-GB"/>
              <a:t>Screen space light shafts</a:t>
            </a:r>
          </a:p>
          <a:p>
            <a:pPr lvl="1"/>
            <a:r>
              <a:rPr dirty="0" lang="en-GB"/>
              <a:t>Particles</a:t>
            </a:r>
          </a:p>
          <a:p>
            <a:endParaRPr dirty="0" lang="en-GB"/>
          </a:p>
        </p:txBody>
      </p:sp>
      <p:pic>
        <p:nvPicPr>
          <p:cNvPr id="5" name="Picture 4"/>
          <p:cNvPicPr>
            <a:picLocks noChangeAspect="1"/>
          </p:cNvPicPr>
          <p:nvPr/>
        </p:nvPicPr>
        <p:blipFill rotWithShape="1">
          <a:blip cstate="print" r:embed="rId3">
            <a:extLst>
              <a:ext uri="{28A0092B-C50C-407E-A947-70E740481C1C}">
                <a14:useLocalDpi xmlns:a14="http://schemas.microsoft.com/office/drawing/2010/main" val="0"/>
              </a:ext>
            </a:extLst>
          </a:blip>
          <a:srcRect b="-42"/>
          <a:stretch/>
        </p:blipFill>
        <p:spPr>
          <a:xfrm>
            <a:off x="4304145" y="2066669"/>
            <a:ext cx="7775498" cy="4401093"/>
          </a:xfrm>
          <a:prstGeom prst="rect">
            <a:avLst/>
          </a:prstGeom>
        </p:spPr>
      </p:pic>
    </p:spTree>
    <p:extLst>
      <p:ext uri="{BB962C8B-B14F-4D97-AF65-F5344CB8AC3E}">
        <p14:creationId xmlns:p14="http://schemas.microsoft.com/office/powerpoint/2010/main" val="4096996362"/>
      </p:ext>
    </p:extLst>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solidFill>
                  <a:schemeClr val="accent6"/>
                </a:solidFill>
              </a:rPr>
              <a:t>Particle volumetric shadows</a:t>
            </a:r>
            <a:endParaRPr dirty="0" lang="sv-SE">
              <a:solidFill>
                <a:schemeClr val="accent6"/>
              </a:solidFill>
            </a:endParaRPr>
          </a:p>
        </p:txBody>
      </p:sp>
      <p:sp>
        <p:nvSpPr>
          <p:cNvPr id="13" name="TextBox 12"/>
          <p:cNvSpPr txBox="1"/>
          <p:nvPr/>
        </p:nvSpPr>
        <p:spPr>
          <a:xfrm>
            <a:off x="1491275" y="5607509"/>
            <a:ext cx="1002197" cy="369332"/>
          </a:xfrm>
          <a:prstGeom prst="rect">
            <a:avLst/>
          </a:prstGeom>
          <a:noFill/>
        </p:spPr>
        <p:txBody>
          <a:bodyPr rtlCol="0" wrap="none">
            <a:spAutoFit/>
          </a:bodyPr>
          <a:lstStyle/>
          <a:p>
            <a:r>
              <a:rPr dirty="0" lang="en-GB">
                <a:solidFill>
                  <a:schemeClr val="accent6"/>
                </a:solidFill>
              </a:rPr>
              <a:t>Default</a:t>
            </a:r>
            <a:endParaRPr dirty="0" lang="sv-SE">
              <a:solidFill>
                <a:schemeClr val="accent6"/>
              </a:solidFill>
            </a:endParaRPr>
          </a:p>
        </p:txBody>
      </p:sp>
      <p:sp>
        <p:nvSpPr>
          <p:cNvPr id="14" name="TextBox 13"/>
          <p:cNvSpPr txBox="1"/>
          <p:nvPr/>
        </p:nvSpPr>
        <p:spPr>
          <a:xfrm>
            <a:off x="3485333" y="5598918"/>
            <a:ext cx="2682145" cy="646331"/>
          </a:xfrm>
          <a:prstGeom prst="rect">
            <a:avLst/>
          </a:prstGeom>
          <a:noFill/>
        </p:spPr>
        <p:txBody>
          <a:bodyPr rtlCol="0" wrap="none">
            <a:spAutoFit/>
          </a:bodyPr>
          <a:lstStyle/>
          <a:p>
            <a:pPr algn="ctr"/>
            <a:r>
              <a:rPr dirty="0" lang="en-GB">
                <a:solidFill>
                  <a:schemeClr val="accent6"/>
                </a:solidFill>
              </a:rPr>
              <a:t>High quality option</a:t>
            </a:r>
          </a:p>
          <a:p>
            <a:pPr algn="ctr"/>
            <a:r>
              <a:rPr dirty="0" lang="en-GB"/>
              <a:t>Selectable per emitter</a:t>
            </a:r>
            <a:endParaRPr dirty="0" lang="sv-SE"/>
          </a:p>
        </p:txBody>
      </p:sp>
      <p:pic>
        <p:nvPicPr>
          <p:cNvPr id="17" name="vecTrilinear">
            <a:hlinkClick action="ppaction://media" r:id=""/>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r="-62"/>
          <a:stretch/>
        </p:blipFill>
        <p:spPr>
          <a:xfrm>
            <a:off x="646111" y="1653092"/>
            <a:ext cx="2641410" cy="3965177"/>
          </a:xfrm>
          <a:prstGeom prst="rect">
            <a:avLst/>
          </a:prstGeom>
        </p:spPr>
      </p:pic>
      <p:pic>
        <p:nvPicPr>
          <p:cNvPr id="18" name="voxSphere">
            <a:hlinkClick action="ppaction://media" r:id=""/>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r="40"/>
          <a:stretch/>
        </p:blipFill>
        <p:spPr>
          <a:xfrm>
            <a:off x="3448031" y="1653091"/>
            <a:ext cx="2653386" cy="3965177"/>
          </a:xfrm>
          <a:prstGeom prst="rect">
            <a:avLst/>
          </a:prstGeom>
        </p:spPr>
      </p:pic>
      <p:sp>
        <p:nvSpPr>
          <p:cNvPr id="6" name="TextBox 5"/>
          <p:cNvSpPr txBox="1"/>
          <p:nvPr/>
        </p:nvSpPr>
        <p:spPr>
          <a:xfrm>
            <a:off x="1491275" y="1663850"/>
            <a:ext cx="1007007" cy="369332"/>
          </a:xfrm>
          <a:prstGeom prst="rect">
            <a:avLst/>
          </a:prstGeom>
          <a:noFill/>
        </p:spPr>
        <p:txBody>
          <a:bodyPr rtlCol="0" wrap="none">
            <a:spAutoFit/>
          </a:bodyPr>
          <a:lstStyle/>
          <a:p>
            <a:r>
              <a:rPr b="1" dirty="0" lang="en-GB"/>
              <a:t>trilinear</a:t>
            </a:r>
            <a:endParaRPr b="1" dirty="0" lang="sv-SE"/>
          </a:p>
        </p:txBody>
      </p:sp>
      <p:sp>
        <p:nvSpPr>
          <p:cNvPr id="7" name="TextBox 6"/>
          <p:cNvSpPr txBox="1"/>
          <p:nvPr/>
        </p:nvSpPr>
        <p:spPr>
          <a:xfrm>
            <a:off x="4337254" y="1653092"/>
            <a:ext cx="968535" cy="369332"/>
          </a:xfrm>
          <a:prstGeom prst="rect">
            <a:avLst/>
          </a:prstGeom>
          <a:noFill/>
        </p:spPr>
        <p:txBody>
          <a:bodyPr rtlCol="0" wrap="none">
            <a:spAutoFit/>
          </a:bodyPr>
          <a:lstStyle/>
          <a:p>
            <a:r>
              <a:rPr b="1" dirty="0" lang="en-GB"/>
              <a:t>Sphere</a:t>
            </a:r>
          </a:p>
        </p:txBody>
      </p:sp>
      <p:pic>
        <p:nvPicPr>
          <p:cNvPr id="19" name="demo explosion">
            <a:hlinkClick action="ppaction://media" r:id=""/>
          </p:cNvPr>
          <p:cNvPicPr>
            <a:picLocks noChangeAspect="1"/>
          </p:cNvPicPr>
          <p:nvPr>
            <a:videoFile r:link="rId6"/>
            <p:extLst>
              <p:ext uri="{DAA4B4D4-6D71-4841-9C94-3DE7FCFB9230}">
                <p14:media xmlns:p14="http://schemas.microsoft.com/office/powerpoint/2010/main" r:embed="rId5"/>
              </p:ext>
            </p:extLst>
          </p:nvPr>
        </p:nvPicPr>
        <p:blipFill rotWithShape="1">
          <a:blip r:embed="rId11"/>
          <a:srcRect r="40"/>
          <a:stretch>
            <a:fillRect/>
          </a:stretch>
        </p:blipFill>
        <p:spPr>
          <a:xfrm>
            <a:off x="6496493" y="1107570"/>
            <a:ext cx="5642342" cy="5697265"/>
          </a:xfrm>
          <a:prstGeom prst="rect">
            <a:avLst/>
          </a:prstGeom>
        </p:spPr>
      </p:pic>
    </p:spTree>
    <p:extLst>
      <p:ext uri="{BB962C8B-B14F-4D97-AF65-F5344CB8AC3E}">
        <p14:creationId xmlns:p14="http://schemas.microsoft.com/office/powerpoint/2010/main" val="352943986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mediacall" presetID="1" presetSubtype="0">
                                  <p:stCondLst>
                                    <p:cond delay="0"/>
                                  </p:stCondLst>
                                  <p:childTnLst>
                                    <p:cmd cmd="playFrom(0.0)" type="call">
                                      <p:cBhvr>
                                        <p:cTn dur="6975" fill="hold" id="6"/>
                                        <p:tgtEl>
                                          <p:spTgt spid="17"/>
                                        </p:tgtEl>
                                      </p:cBhvr>
                                    </p:cmd>
                                  </p:childTnLst>
                                </p:cTn>
                              </p:par>
                              <p:par>
                                <p:cTn fill="hold" id="7" nodeType="withEffect" presetClass="mediacall" presetID="1" presetSubtype="0">
                                  <p:stCondLst>
                                    <p:cond delay="0"/>
                                  </p:stCondLst>
                                  <p:childTnLst>
                                    <p:cmd cmd="playFrom(0.0)" type="call">
                                      <p:cBhvr>
                                        <p:cTn dur="7018" fill="hold" id="8"/>
                                        <p:tgtEl>
                                          <p:spTgt spid="18"/>
                                        </p:tgtEl>
                                      </p:cBhvr>
                                    </p:cmd>
                                  </p:childTnLst>
                                </p:cTn>
                              </p:par>
                            </p:childTnLst>
                          </p:cTn>
                        </p:par>
                      </p:childTnLst>
                    </p:cTn>
                  </p:par>
                  <p:par>
                    <p:cTn fill="hold" id="9">
                      <p:stCondLst>
                        <p:cond delay="indefinite"/>
                      </p:stCondLst>
                      <p:childTnLst>
                        <p:par>
                          <p:cTn fill="hold" id="10">
                            <p:stCondLst>
                              <p:cond delay="0"/>
                            </p:stCondLst>
                            <p:childTnLst>
                              <p:par>
                                <p:cTn fill="hold" id="11" nodeType="clickEffect" presetClass="mediacall" presetID="1" presetSubtype="0">
                                  <p:stCondLst>
                                    <p:cond delay="0"/>
                                  </p:stCondLst>
                                  <p:childTnLst>
                                    <p:cmd cmd="playFrom(0.0)" type="call">
                                      <p:cBhvr>
                                        <p:cTn dur="7189" fill="hold" id="12"/>
                                        <p:tgtEl>
                                          <p:spTgt spid="19"/>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80000">
                <p:cTn display="0" fill="hold" id="13" repeatCount="indefinite">
                  <p:stCondLst>
                    <p:cond delay="indefinite"/>
                  </p:stCondLst>
                </p:cTn>
                <p:tgtEl>
                  <p:spTgt spid="17"/>
                </p:tgtEl>
              </p:cMediaNode>
            </p:video>
            <p:seq concurrent="1" nextAc="seek">
              <p:cTn evtFilter="cancelBubble" fill="hold" id="14" nodeType="interactiveSeq" restart="whenNotActive">
                <p:stCondLst>
                  <p:cond delay="0" evt="onClick">
                    <p:tgtEl>
                      <p:spTgt spid="17"/>
                    </p:tgtEl>
                  </p:cond>
                </p:stCondLst>
                <p:endSync delay="0" evt="end">
                  <p:rtn val="all"/>
                </p:endSync>
                <p:childTnLst>
                  <p:par>
                    <p:cTn fill="hold" id="15">
                      <p:stCondLst>
                        <p:cond delay="0"/>
                      </p:stCondLst>
                      <p:childTnLst>
                        <p:par>
                          <p:cTn fill="hold" id="16">
                            <p:stCondLst>
                              <p:cond delay="0"/>
                            </p:stCondLst>
                            <p:childTnLst>
                              <p:par>
                                <p:cTn fill="hold" id="17" nodeType="clickEffect" presetClass="mediacall" presetID="2" presetSubtype="0">
                                  <p:stCondLst>
                                    <p:cond delay="0"/>
                                  </p:stCondLst>
                                  <p:childTnLst>
                                    <p:cmd cmd="togglePause" type="call">
                                      <p:cBhvr>
                                        <p:cTn dur="1" fill="hold" id="18"/>
                                        <p:tgtEl>
                                          <p:spTgt spid="17"/>
                                        </p:tgtEl>
                                      </p:cBhvr>
                                    </p:cmd>
                                  </p:childTnLst>
                                </p:cTn>
                              </p:par>
                            </p:childTnLst>
                          </p:cTn>
                        </p:par>
                      </p:childTnLst>
                    </p:cTn>
                  </p:par>
                </p:childTnLst>
              </p:cTn>
              <p:nextCondLst>
                <p:cond delay="0" evt="onClick">
                  <p:tgtEl>
                    <p:spTgt spid="17"/>
                  </p:tgtEl>
                </p:cond>
              </p:nextCondLst>
            </p:seq>
            <p:video>
              <p:cMediaNode vol="80000">
                <p:cTn display="0" fill="hold" id="19" repeatCount="indefinite">
                  <p:stCondLst>
                    <p:cond delay="indefinite"/>
                  </p:stCondLst>
                </p:cTn>
                <p:tgtEl>
                  <p:spTgt spid="18"/>
                </p:tgtEl>
              </p:cMediaNode>
            </p:video>
            <p:seq concurrent="1" nextAc="seek">
              <p:cTn evtFilter="cancelBubble" fill="hold" id="20" nodeType="interactiveSeq" restart="whenNotActive">
                <p:stCondLst>
                  <p:cond delay="0" evt="onClick">
                    <p:tgtEl>
                      <p:spTgt spid="18"/>
                    </p:tgtEl>
                  </p:cond>
                </p:stCondLst>
                <p:endSync delay="0" evt="end">
                  <p:rtn val="all"/>
                </p:endSync>
                <p:childTnLst>
                  <p:par>
                    <p:cTn fill="hold" id="21">
                      <p:stCondLst>
                        <p:cond delay="0"/>
                      </p:stCondLst>
                      <p:childTnLst>
                        <p:par>
                          <p:cTn fill="hold" id="22">
                            <p:stCondLst>
                              <p:cond delay="0"/>
                            </p:stCondLst>
                            <p:childTnLst>
                              <p:par>
                                <p:cTn fill="hold" id="23" nodeType="clickEffect" presetClass="mediacall" presetID="2" presetSubtype="0">
                                  <p:stCondLst>
                                    <p:cond delay="0"/>
                                  </p:stCondLst>
                                  <p:childTnLst>
                                    <p:cmd cmd="togglePause" type="call">
                                      <p:cBhvr>
                                        <p:cTn dur="1" fill="hold" id="24"/>
                                        <p:tgtEl>
                                          <p:spTgt spid="18"/>
                                        </p:tgtEl>
                                      </p:cBhvr>
                                    </p:cmd>
                                  </p:childTnLst>
                                </p:cTn>
                              </p:par>
                            </p:childTnLst>
                          </p:cTn>
                        </p:par>
                      </p:childTnLst>
                    </p:cTn>
                  </p:par>
                </p:childTnLst>
              </p:cTn>
              <p:nextCondLst>
                <p:cond delay="0" evt="onClick">
                  <p:tgtEl>
                    <p:spTgt spid="18"/>
                  </p:tgtEl>
                </p:cond>
              </p:nextCondLst>
            </p:seq>
            <p:seq concurrent="1" nextAc="seek">
              <p:cTn evtFilter="cancelBubble" fill="hold" id="25" nodeType="interactiveSeq" restart="whenNotActive">
                <p:stCondLst>
                  <p:cond delay="0" evt="onClick">
                    <p:tgtEl>
                      <p:spTgt spid="19"/>
                    </p:tgtEl>
                  </p:cond>
                </p:stCondLst>
                <p:endSync delay="0" evt="end">
                  <p:rtn val="all"/>
                </p:endSync>
                <p:childTnLst>
                  <p:par>
                    <p:cTn fill="hold" id="26">
                      <p:stCondLst>
                        <p:cond delay="0"/>
                      </p:stCondLst>
                      <p:childTnLst>
                        <p:par>
                          <p:cTn fill="hold" id="27">
                            <p:stCondLst>
                              <p:cond delay="0"/>
                            </p:stCondLst>
                            <p:childTnLst>
                              <p:par>
                                <p:cTn fill="hold" id="28" nodeType="clickEffect" presetClass="mediacall" presetID="2" presetSubtype="0">
                                  <p:stCondLst>
                                    <p:cond delay="0"/>
                                  </p:stCondLst>
                                  <p:childTnLst>
                                    <p:cmd cmd="togglePause" type="call">
                                      <p:cBhvr>
                                        <p:cTn dur="1" fill="hold" id="29"/>
                                        <p:tgtEl>
                                          <p:spTgt spid="19"/>
                                        </p:tgtEl>
                                      </p:cBhvr>
                                    </p:cmd>
                                  </p:childTnLst>
                                </p:cTn>
                              </p:par>
                            </p:childTnLst>
                          </p:cTn>
                        </p:par>
                      </p:childTnLst>
                    </p:cTn>
                  </p:par>
                </p:childTnLst>
              </p:cTn>
              <p:nextCondLst>
                <p:cond delay="0" evt="onClick">
                  <p:tgtEl>
                    <p:spTgt spid="19"/>
                  </p:tgtEl>
                </p:cond>
              </p:nextCondLst>
            </p:seq>
            <p:video>
              <p:cMediaNode showWhenStopped="0" vol="80000">
                <p:cTn display="0" fill="hold" id="30" repeatCount="indefinite">
                  <p:stCondLst>
                    <p:cond delay="indefinite"/>
                  </p:stCondLst>
                </p:cTn>
                <p:tgtEl>
                  <p:spTgt spid="19"/>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solidFill>
                  <a:schemeClr val="accent6"/>
                </a:solidFill>
              </a:rPr>
              <a:t>Performance: </a:t>
            </a:r>
            <a:r>
              <a:rPr lang="en-GB" dirty="0">
                <a:solidFill>
                  <a:schemeClr val="tx1"/>
                </a:solidFill>
              </a:rPr>
              <a:t>PS4</a:t>
            </a:r>
            <a:endParaRPr lang="sv-SE" dirty="0">
              <a:solidFill>
                <a:schemeClr val="accent6"/>
              </a:solidFill>
            </a:endParaRPr>
          </a:p>
        </p:txBody>
      </p:sp>
      <p:sp>
        <p:nvSpPr>
          <p:cNvPr id="3" name="Content Placeholder 2"/>
          <p:cNvSpPr>
            <a:spLocks noGrp="1"/>
          </p:cNvSpPr>
          <p:nvPr>
            <p:ph idx="1"/>
          </p:nvPr>
        </p:nvSpPr>
        <p:spPr>
          <a:xfrm>
            <a:off x="1027898" y="1904058"/>
            <a:ext cx="8946541" cy="4195481"/>
          </a:xfrm>
        </p:spPr>
        <p:txBody>
          <a:bodyPr>
            <a:normAutofit/>
          </a:bodyPr>
          <a:lstStyle/>
          <a:p>
            <a:r>
              <a:rPr lang="en-GB" sz="2800" dirty="0"/>
              <a:t>Ray marching of 32</a:t>
            </a:r>
            <a:r>
              <a:rPr lang="en-GB" sz="2800" baseline="30000" dirty="0"/>
              <a:t>3</a:t>
            </a:r>
            <a:r>
              <a:rPr lang="en-GB" sz="2800" dirty="0"/>
              <a:t> </a:t>
            </a:r>
            <a:r>
              <a:rPr lang="en-GB" sz="2800" dirty="0">
                <a:solidFill>
                  <a:schemeClr val="accent6"/>
                </a:solidFill>
              </a:rPr>
              <a:t>volumetric shadow maps</a:t>
            </a:r>
          </a:p>
          <a:p>
            <a:pPr lvl="1"/>
            <a:r>
              <a:rPr lang="en-GB" sz="2400" dirty="0"/>
              <a:t>Spot light: 			</a:t>
            </a:r>
            <a:r>
              <a:rPr lang="en-GB" sz="2400" b="1" dirty="0"/>
              <a:t>0.04 </a:t>
            </a:r>
            <a:r>
              <a:rPr lang="en-GB" sz="2400" b="1" dirty="0" err="1"/>
              <a:t>ms</a:t>
            </a:r>
            <a:endParaRPr lang="en-GB" sz="2400" b="1" dirty="0"/>
          </a:p>
          <a:p>
            <a:pPr lvl="1"/>
            <a:r>
              <a:rPr lang="en-GB" sz="2400" dirty="0"/>
              <a:t>Point light: 		</a:t>
            </a:r>
            <a:r>
              <a:rPr lang="en-GB" sz="2400" b="1" dirty="0"/>
              <a:t>0.14 </a:t>
            </a:r>
            <a:r>
              <a:rPr lang="en-GB" sz="2400" b="1" dirty="0" err="1"/>
              <a:t>ms</a:t>
            </a:r>
            <a:endParaRPr lang="en-GB" sz="2400" b="1" dirty="0"/>
          </a:p>
          <a:p>
            <a:pPr lvl="1"/>
            <a:endParaRPr lang="en-GB" sz="2400" dirty="0"/>
          </a:p>
          <a:p>
            <a:pPr lvl="1"/>
            <a:endParaRPr lang="en-GB" sz="2400" dirty="0"/>
          </a:p>
          <a:p>
            <a:r>
              <a:rPr lang="en-GB" sz="2800" dirty="0"/>
              <a:t>1k </a:t>
            </a:r>
            <a:r>
              <a:rPr lang="en-GB" sz="2800" dirty="0">
                <a:solidFill>
                  <a:schemeClr val="accent6"/>
                </a:solidFill>
              </a:rPr>
              <a:t>particles voxelization</a:t>
            </a:r>
          </a:p>
          <a:p>
            <a:pPr lvl="1"/>
            <a:r>
              <a:rPr lang="en-GB" sz="2400" dirty="0"/>
              <a:t>Default quality: 	</a:t>
            </a:r>
            <a:r>
              <a:rPr lang="en-GB" sz="2400" b="1" dirty="0"/>
              <a:t>0.03 </a:t>
            </a:r>
            <a:r>
              <a:rPr lang="en-GB" sz="2400" b="1" dirty="0" err="1"/>
              <a:t>ms</a:t>
            </a:r>
            <a:endParaRPr lang="en-GB" sz="2400" b="1" dirty="0"/>
          </a:p>
          <a:p>
            <a:pPr lvl="1"/>
            <a:r>
              <a:rPr lang="en-GB" sz="2400" dirty="0"/>
              <a:t>High quality: 		</a:t>
            </a:r>
            <a:r>
              <a:rPr lang="en-GB" sz="2400" b="1" dirty="0"/>
              <a:t>0.25 </a:t>
            </a:r>
            <a:r>
              <a:rPr lang="en-GB" sz="2400" b="1" dirty="0" err="1"/>
              <a:t>ms</a:t>
            </a:r>
            <a:endParaRPr lang="en-GB" sz="2400" b="1" dirty="0"/>
          </a:p>
        </p:txBody>
      </p:sp>
    </p:spTree>
    <p:extLst>
      <p:ext uri="{BB962C8B-B14F-4D97-AF65-F5344CB8AC3E}">
        <p14:creationId xmlns:p14="http://schemas.microsoft.com/office/powerpoint/2010/main" val="980617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a:t>
            </a:r>
            <a:endParaRPr lang="sv-SE" dirty="0"/>
          </a:p>
        </p:txBody>
      </p:sp>
      <p:sp>
        <p:nvSpPr>
          <p:cNvPr id="3" name="Content Placeholder 2"/>
          <p:cNvSpPr>
            <a:spLocks noGrp="1"/>
          </p:cNvSpPr>
          <p:nvPr>
            <p:ph idx="1"/>
          </p:nvPr>
        </p:nvSpPr>
        <p:spPr/>
        <p:txBody>
          <a:bodyPr>
            <a:normAutofit/>
          </a:bodyPr>
          <a:lstStyle/>
          <a:p>
            <a:r>
              <a:rPr lang="en-GB" dirty="0"/>
              <a:t>Volumetric rendering</a:t>
            </a:r>
          </a:p>
          <a:p>
            <a:endParaRPr lang="en-GB" dirty="0"/>
          </a:p>
          <a:p>
            <a:r>
              <a:rPr lang="en-GB" dirty="0"/>
              <a:t>Particle volumetric shadows</a:t>
            </a:r>
          </a:p>
          <a:p>
            <a:endParaRPr lang="en-GB" dirty="0"/>
          </a:p>
          <a:p>
            <a:r>
              <a:rPr lang="en-GB" dirty="0">
                <a:solidFill>
                  <a:schemeClr val="accent6"/>
                </a:solidFill>
              </a:rPr>
              <a:t>More volumetric rendering in Frostbite</a:t>
            </a:r>
          </a:p>
          <a:p>
            <a:endParaRPr lang="en-GB" dirty="0"/>
          </a:p>
          <a:p>
            <a:r>
              <a:rPr lang="en-GB" dirty="0"/>
              <a:t>Conclusion</a:t>
            </a:r>
          </a:p>
        </p:txBody>
      </p:sp>
    </p:spTree>
    <p:extLst>
      <p:ext uri="{BB962C8B-B14F-4D97-AF65-F5344CB8AC3E}">
        <p14:creationId xmlns:p14="http://schemas.microsoft.com/office/powerpoint/2010/main" val="2455174582"/>
      </p:ext>
    </p:extLst>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313517" cy="1400530"/>
          </a:xfrm>
        </p:spPr>
        <p:txBody>
          <a:bodyPr/>
          <a:lstStyle/>
          <a:p>
            <a:r>
              <a:rPr dirty="0" lang="en-GB">
                <a:solidFill>
                  <a:schemeClr val="accent6"/>
                </a:solidFill>
              </a:rPr>
              <a:t>Particle/Sun</a:t>
            </a:r>
            <a:r>
              <a:rPr dirty="0" lang="en-GB"/>
              <a:t> interaction</a:t>
            </a:r>
            <a:endParaRPr dirty="0" lang="sv-SE"/>
          </a:p>
        </p:txBody>
      </p:sp>
      <p:sp>
        <p:nvSpPr>
          <p:cNvPr id="3" name="Content Placeholder 2"/>
          <p:cNvSpPr>
            <a:spLocks noGrp="1"/>
          </p:cNvSpPr>
          <p:nvPr>
            <p:ph idx="1"/>
          </p:nvPr>
        </p:nvSpPr>
        <p:spPr>
          <a:xfrm>
            <a:off x="646111" y="1360009"/>
            <a:ext cx="10447410" cy="4195481"/>
          </a:xfrm>
          <a:ln>
            <a:noFill/>
          </a:ln>
        </p:spPr>
        <p:txBody>
          <a:bodyPr/>
          <a:lstStyle/>
          <a:p>
            <a:r>
              <a:rPr dirty="0" lang="en-US"/>
              <a:t>High quality </a:t>
            </a:r>
            <a:r>
              <a:rPr dirty="0" lang="en-US">
                <a:solidFill>
                  <a:schemeClr val="accent6"/>
                </a:solidFill>
              </a:rPr>
              <a:t>scattering and self-shadowing </a:t>
            </a:r>
            <a:r>
              <a:rPr dirty="0" lang="en-US"/>
              <a:t>for sun/particles interactions</a:t>
            </a:r>
          </a:p>
          <a:p>
            <a:r>
              <a:rPr dirty="0" lang="en-US"/>
              <a:t>Fourier opacity Maps [</a:t>
            </a:r>
            <a:r>
              <a:rPr dirty="0" lang="en-US">
                <a:solidFill>
                  <a:schemeClr val="tx1">
                    <a:lumMod val="65000"/>
                  </a:schemeClr>
                </a:solidFill>
              </a:rPr>
              <a:t>Jansen10</a:t>
            </a:r>
            <a:r>
              <a:rPr dirty="0" lang="en-US"/>
              <a:t>]</a:t>
            </a:r>
          </a:p>
          <a:p>
            <a:r>
              <a:rPr dirty="0" lang="en-US">
                <a:solidFill>
                  <a:schemeClr val="accent6"/>
                </a:solidFill>
              </a:rPr>
              <a:t>Used in production now</a:t>
            </a:r>
          </a:p>
        </p:txBody>
      </p:sp>
      <p:pic>
        <p:nvPicPr>
          <p:cNvPr descr="https://frostbite.ea.com/download/attachments/63623914/image2014-6-18%2013%3A47%3A18.png?version=1&amp;modificationDate=1403092038793&amp;api=v2" id="1026" name="Picture 2"/>
          <p:cNvPicPr>
            <a:picLocks noChangeArrowheads="1" noChangeAspect="1"/>
          </p:cNvPicPr>
          <p:nvPr/>
        </p:nvPicPr>
        <p:blipFill rotWithShape="1">
          <a:blip r:embed="rId5">
            <a:extLst>
              <a:ext uri="{28A0092B-C50C-407E-A947-70E740481C1C}">
                <a14:useLocalDpi xmlns:a14="http://schemas.microsoft.com/office/drawing/2010/main" val="0"/>
              </a:ext>
            </a:extLst>
          </a:blip>
          <a:srcRect b="37"/>
          <a:stretch/>
        </p:blipFill>
        <p:spPr bwMode="auto">
          <a:xfrm>
            <a:off x="646111" y="2954196"/>
            <a:ext cx="2390115" cy="1775639"/>
          </a:xfrm>
          <a:prstGeom prst="rect">
            <a:avLst/>
          </a:prstGeom>
          <a:noFill/>
          <a:extLst>
            <a:ext uri="{909E8E84-426E-40DD-AFC4-6F175D3DCCD1}">
              <a14:hiddenFill xmlns:a14="http://schemas.microsoft.com/office/drawing/2010/main">
                <a:solidFill>
                  <a:srgbClr val="FFFFFF"/>
                </a:solidFill>
              </a14:hiddenFill>
            </a:ext>
          </a:extLst>
        </p:spPr>
      </p:pic>
      <p:pic>
        <p:nvPicPr>
          <p:cNvPr descr="https://frostbite.ea.com/download/attachments/63623914/image2014-6-18%2013%3A47%3A25.png?version=1&amp;modificationDate=1403092045933&amp;api=v2" id="1028" name="Picture 4"/>
          <p:cNvPicPr>
            <a:picLocks noChangeArrowheads="1" noChangeAspect="1"/>
          </p:cNvPicPr>
          <p:nvPr/>
        </p:nvPicPr>
        <p:blipFill rotWithShape="1">
          <a:blip r:embed="rId6">
            <a:extLst>
              <a:ext uri="{28A0092B-C50C-407E-A947-70E740481C1C}">
                <a14:useLocalDpi xmlns:a14="http://schemas.microsoft.com/office/drawing/2010/main" val="0"/>
              </a:ext>
            </a:extLst>
          </a:blip>
          <a:srcRect b="-45"/>
          <a:stretch/>
        </p:blipFill>
        <p:spPr bwMode="auto">
          <a:xfrm>
            <a:off x="658705" y="4845985"/>
            <a:ext cx="2377521" cy="1763900"/>
          </a:xfrm>
          <a:prstGeom prst="rect">
            <a:avLst/>
          </a:prstGeom>
          <a:noFill/>
          <a:extLst>
            <a:ext uri="{909E8E84-426E-40DD-AFC4-6F175D3DCCD1}">
              <a14:hiddenFill xmlns:a14="http://schemas.microsoft.com/office/drawing/2010/main">
                <a:solidFill>
                  <a:srgbClr val="FFFFFF"/>
                </a:solidFill>
              </a14:hiddenFill>
            </a:ext>
          </a:extLst>
        </p:spPr>
      </p:pic>
      <p:pic>
        <p:nvPicPr>
          <p:cNvPr descr="https://frostbite.ea.com/download/attachments/63623914/image2014-6-18%2013%3A47%3A32.png?version=1&amp;modificationDate=1403092052513&amp;api=v2" id="1030" name="Picture 6"/>
          <p:cNvPicPr>
            <a:picLocks noChangeArrowheads="1" noChangeAspect="1"/>
          </p:cNvPicPr>
          <p:nvPr/>
        </p:nvPicPr>
        <p:blipFill rotWithShape="1">
          <a:blip r:embed="rId7">
            <a:extLst>
              <a:ext uri="{28A0092B-C50C-407E-A947-70E740481C1C}">
                <a14:useLocalDpi xmlns:a14="http://schemas.microsoft.com/office/drawing/2010/main" val="0"/>
              </a:ext>
            </a:extLst>
          </a:blip>
          <a:srcRect b="-7"/>
          <a:stretch/>
        </p:blipFill>
        <p:spPr bwMode="auto">
          <a:xfrm>
            <a:off x="3147318" y="2958062"/>
            <a:ext cx="2389055" cy="1771773"/>
          </a:xfrm>
          <a:prstGeom prst="rect">
            <a:avLst/>
          </a:prstGeom>
          <a:noFill/>
          <a:extLst>
            <a:ext uri="{909E8E84-426E-40DD-AFC4-6F175D3DCCD1}">
              <a14:hiddenFill xmlns:a14="http://schemas.microsoft.com/office/drawing/2010/main">
                <a:solidFill>
                  <a:srgbClr val="FFFFFF"/>
                </a:solidFill>
              </a14:hiddenFill>
            </a:ext>
          </a:extLst>
        </p:spPr>
      </p:pic>
      <p:pic>
        <p:nvPicPr>
          <p:cNvPr descr="https://frostbite.ea.com/download/attachments/63623914/volumeCloud.png?version=1&amp;modificationDate=1413873918640&amp;api=v2" id="1032" name="Picture 8"/>
          <p:cNvPicPr>
            <a:picLocks noChangeArrowheads="1" noChangeAspect="1"/>
          </p:cNvPicPr>
          <p:nvPr/>
        </p:nvPicPr>
        <p:blipFill rotWithShape="1">
          <a:blip r:embed="rId8">
            <a:extLst>
              <a:ext uri="{28A0092B-C50C-407E-A947-70E740481C1C}">
                <a14:useLocalDpi xmlns:a14="http://schemas.microsoft.com/office/drawing/2010/main" val="0"/>
              </a:ext>
            </a:extLst>
          </a:blip>
          <a:srcRect b="83"/>
          <a:stretch/>
        </p:blipFill>
        <p:spPr bwMode="auto">
          <a:xfrm>
            <a:off x="3147317" y="4846369"/>
            <a:ext cx="2389055" cy="1763515"/>
          </a:xfrm>
          <a:prstGeom prst="rect">
            <a:avLst/>
          </a:prstGeom>
          <a:noFill/>
          <a:extLst>
            <a:ext uri="{909E8E84-426E-40DD-AFC4-6F175D3DCCD1}">
              <a14:hiddenFill xmlns:a14="http://schemas.microsoft.com/office/drawing/2010/main">
                <a:solidFill>
                  <a:srgbClr val="FFFFFF"/>
                </a:solidFill>
              </a14:hiddenFill>
            </a:ext>
          </a:extLst>
        </p:spPr>
      </p:pic>
      <p:pic>
        <p:nvPicPr>
          <p:cNvPr id="7" name="Devdays_transmittance_Cloud_Showcase_V02_compressed">
            <a:hlinkClick action="ppaction://media" r:id=""/>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635974" y="2466750"/>
            <a:ext cx="6445390" cy="4254903"/>
          </a:xfrm>
          <a:prstGeom prst="rect">
            <a:avLst/>
          </a:prstGeom>
        </p:spPr>
      </p:pic>
    </p:spTree>
    <p:extLst>
      <p:ext uri="{BB962C8B-B14F-4D97-AF65-F5344CB8AC3E}">
        <p14:creationId xmlns:p14="http://schemas.microsoft.com/office/powerpoint/2010/main" val="3681068482"/>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mediacall" presetID="2" presetSubtype="0">
                                  <p:stCondLst>
                                    <p:cond delay="0"/>
                                  </p:stCondLst>
                                  <p:childTnLst>
                                    <p:cmd cmd="togglePause" type="call">
                                      <p:cBhvr>
                                        <p:cTn dur="1" fill="hold" id="6"/>
                                        <p:tgtEl>
                                          <p:spTgt spid="7"/>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80000">
                <p:cTn display="0" fill="hold" id="7" repeatCount="indefinite">
                  <p:stCondLst>
                    <p:cond delay="indefinite"/>
                  </p:stCondLst>
                </p:cTn>
                <p:tgtEl>
                  <p:spTgt spid="7"/>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Physically-based </a:t>
            </a:r>
            <a:r>
              <a:rPr lang="en-GB" dirty="0">
                <a:solidFill>
                  <a:schemeClr val="accent6"/>
                </a:solidFill>
              </a:rPr>
              <a:t>sky/atmosphere</a:t>
            </a:r>
            <a:endParaRPr lang="sv-SE" dirty="0">
              <a:solidFill>
                <a:schemeClr val="accent6"/>
              </a:solidFill>
            </a:endParaRPr>
          </a:p>
        </p:txBody>
      </p:sp>
      <p:sp>
        <p:nvSpPr>
          <p:cNvPr id="3" name="Content Placeholder 2"/>
          <p:cNvSpPr>
            <a:spLocks noGrp="1"/>
          </p:cNvSpPr>
          <p:nvPr>
            <p:ph idx="1"/>
          </p:nvPr>
        </p:nvSpPr>
        <p:spPr>
          <a:xfrm>
            <a:off x="646111" y="1384016"/>
            <a:ext cx="10821075" cy="4195481"/>
          </a:xfrm>
          <a:ln>
            <a:noFill/>
          </a:ln>
        </p:spPr>
        <p:txBody>
          <a:bodyPr/>
          <a:lstStyle/>
          <a:p>
            <a:r>
              <a:rPr lang="en-GB" dirty="0"/>
              <a:t>Improved from [</a:t>
            </a:r>
            <a:r>
              <a:rPr lang="en-GB" dirty="0">
                <a:solidFill>
                  <a:schemeClr val="tx1">
                    <a:lumMod val="65000"/>
                  </a:schemeClr>
                </a:solidFill>
              </a:rPr>
              <a:t>Elek09</a:t>
            </a:r>
            <a:r>
              <a:rPr lang="en-GB" dirty="0"/>
              <a:t>]</a:t>
            </a:r>
            <a:r>
              <a:rPr lang="en-GB" i="1" dirty="0"/>
              <a:t> </a:t>
            </a:r>
            <a:r>
              <a:rPr lang="en-GB" dirty="0"/>
              <a:t>(Simpler but faster than [</a:t>
            </a:r>
            <a:r>
              <a:rPr lang="en-GB" dirty="0">
                <a:solidFill>
                  <a:schemeClr val="tx1">
                    <a:lumMod val="65000"/>
                  </a:schemeClr>
                </a:solidFill>
              </a:rPr>
              <a:t>Bruneton08</a:t>
            </a:r>
            <a:r>
              <a:rPr lang="en-GB" dirty="0"/>
              <a:t>])</a:t>
            </a:r>
          </a:p>
          <a:p>
            <a:r>
              <a:rPr lang="en-US" dirty="0"/>
              <a:t>Collaboration between Frostbite, Ghost and DICE teams.</a:t>
            </a:r>
          </a:p>
          <a:p>
            <a:r>
              <a:rPr lang="en-US" dirty="0"/>
              <a:t>In production: </a:t>
            </a:r>
            <a:r>
              <a:rPr lang="en-US" dirty="0">
                <a:solidFill>
                  <a:schemeClr val="accent6"/>
                </a:solidFill>
              </a:rPr>
              <a:t>Mirror’s Edge Catalyst</a:t>
            </a:r>
            <a:r>
              <a:rPr lang="en-US" dirty="0"/>
              <a:t>, </a:t>
            </a:r>
            <a:r>
              <a:rPr lang="en-US" dirty="0">
                <a:solidFill>
                  <a:schemeClr val="accent6"/>
                </a:solidFill>
              </a:rPr>
              <a:t>Need for Speed </a:t>
            </a:r>
            <a:r>
              <a:rPr lang="en-US" dirty="0"/>
              <a:t>and </a:t>
            </a:r>
            <a:r>
              <a:rPr lang="en-US" dirty="0">
                <a:solidFill>
                  <a:schemeClr val="accent6"/>
                </a:solidFill>
              </a:rPr>
              <a:t>Mass Effect Andromeda</a:t>
            </a:r>
            <a:endParaRPr lang="en-GB" dirty="0">
              <a:solidFill>
                <a:schemeClr val="accent6"/>
              </a:solidFill>
            </a:endParaRPr>
          </a:p>
        </p:txBody>
      </p:sp>
      <p:pic>
        <p:nvPicPr>
          <p:cNvPr id="5" name="Picture 4"/>
          <p:cNvPicPr>
            <a:picLocks noChangeAspect="1"/>
          </p:cNvPicPr>
          <p:nvPr/>
        </p:nvPicPr>
        <p:blipFill>
          <a:blip r:embed="rId3"/>
          <a:stretch>
            <a:fillRect/>
          </a:stretch>
        </p:blipFill>
        <p:spPr>
          <a:xfrm>
            <a:off x="0" y="2873579"/>
            <a:ext cx="6295306" cy="3474970"/>
          </a:xfrm>
          <a:prstGeom prst="rect">
            <a:avLst/>
          </a:prstGeom>
        </p:spPr>
      </p:pic>
      <p:sp>
        <p:nvSpPr>
          <p:cNvPr id="7" name="TextBox 6"/>
          <p:cNvSpPr txBox="1"/>
          <p:nvPr/>
        </p:nvSpPr>
        <p:spPr>
          <a:xfrm>
            <a:off x="2431748" y="5973793"/>
            <a:ext cx="3863558" cy="369332"/>
          </a:xfrm>
          <a:prstGeom prst="rect">
            <a:avLst/>
          </a:prstGeom>
          <a:noFill/>
        </p:spPr>
        <p:txBody>
          <a:bodyPr wrap="none" rtlCol="0">
            <a:spAutoFit/>
          </a:bodyPr>
          <a:lstStyle/>
          <a:p>
            <a:r>
              <a:rPr lang="en-GB" b="1" dirty="0"/>
              <a:t>Mass Effect Andromeda, Bioware</a:t>
            </a:r>
            <a:endParaRPr lang="sv-SE"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7827" y="2873578"/>
            <a:ext cx="5664173" cy="3474970"/>
          </a:xfrm>
          <a:prstGeom prst="rect">
            <a:avLst/>
          </a:prstGeom>
        </p:spPr>
      </p:pic>
      <p:sp>
        <p:nvSpPr>
          <p:cNvPr id="9" name="TextBox 8"/>
          <p:cNvSpPr txBox="1"/>
          <p:nvPr/>
        </p:nvSpPr>
        <p:spPr>
          <a:xfrm>
            <a:off x="9477795" y="5973793"/>
            <a:ext cx="2714205" cy="369332"/>
          </a:xfrm>
          <a:prstGeom prst="rect">
            <a:avLst/>
          </a:prstGeom>
          <a:noFill/>
        </p:spPr>
        <p:txBody>
          <a:bodyPr wrap="none" rtlCol="0">
            <a:spAutoFit/>
          </a:bodyPr>
          <a:lstStyle/>
          <a:p>
            <a:r>
              <a:rPr lang="en-GB" b="1" dirty="0"/>
              <a:t>Need for Speed, Ghost</a:t>
            </a:r>
            <a:endParaRPr lang="sv-SE" b="1" dirty="0"/>
          </a:p>
        </p:txBody>
      </p:sp>
    </p:spTree>
    <p:extLst>
      <p:ext uri="{BB962C8B-B14F-4D97-AF65-F5344CB8AC3E}">
        <p14:creationId xmlns:p14="http://schemas.microsoft.com/office/powerpoint/2010/main" val="3950257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Conclusion</a:t>
            </a:r>
            <a:endParaRPr lang="sv-SE" dirty="0"/>
          </a:p>
        </p:txBody>
      </p:sp>
      <p:sp>
        <p:nvSpPr>
          <p:cNvPr id="3" name="Content Placeholder 2"/>
          <p:cNvSpPr>
            <a:spLocks noGrp="1"/>
          </p:cNvSpPr>
          <p:nvPr>
            <p:ph idx="1"/>
          </p:nvPr>
        </p:nvSpPr>
        <p:spPr>
          <a:xfrm>
            <a:off x="997918" y="2605358"/>
            <a:ext cx="8946541" cy="3443763"/>
          </a:xfrm>
        </p:spPr>
        <p:txBody>
          <a:bodyPr/>
          <a:lstStyle/>
          <a:p>
            <a:endParaRPr lang="en-GB" dirty="0">
              <a:solidFill>
                <a:schemeClr val="accent6"/>
              </a:solidFill>
            </a:endParaRPr>
          </a:p>
          <a:p>
            <a:r>
              <a:rPr lang="en-GB" dirty="0">
                <a:solidFill>
                  <a:schemeClr val="accent6"/>
                </a:solidFill>
              </a:rPr>
              <a:t>Physically based </a:t>
            </a:r>
            <a:r>
              <a:rPr lang="en-GB" dirty="0"/>
              <a:t>volumetric rendering</a:t>
            </a:r>
          </a:p>
          <a:p>
            <a:pPr lvl="1"/>
            <a:r>
              <a:rPr lang="en-GB" dirty="0"/>
              <a:t>Participating media material definition</a:t>
            </a:r>
          </a:p>
          <a:p>
            <a:pPr lvl="1"/>
            <a:r>
              <a:rPr lang="en-GB" dirty="0"/>
              <a:t>Lighting and shadowing interactions</a:t>
            </a:r>
          </a:p>
          <a:p>
            <a:pPr lvl="1"/>
            <a:endParaRPr lang="en-GB" dirty="0"/>
          </a:p>
          <a:p>
            <a:r>
              <a:rPr lang="en-GB" dirty="0"/>
              <a:t>A more </a:t>
            </a:r>
            <a:r>
              <a:rPr lang="en-GB" dirty="0">
                <a:solidFill>
                  <a:schemeClr val="accent6"/>
                </a:solidFill>
              </a:rPr>
              <a:t>unified</a:t>
            </a:r>
            <a:r>
              <a:rPr lang="en-GB" dirty="0"/>
              <a:t> volumetric rendering system</a:t>
            </a:r>
          </a:p>
          <a:p>
            <a:pPr lvl="1"/>
            <a:r>
              <a:rPr lang="en-GB" dirty="0"/>
              <a:t>Handles many interactions</a:t>
            </a:r>
          </a:p>
          <a:p>
            <a:pPr lvl="2"/>
            <a:r>
              <a:rPr lang="en-GB" dirty="0"/>
              <a:t>Participating media, volumetric shadows, particles, opaque surfaces, etc.</a:t>
            </a:r>
          </a:p>
        </p:txBody>
      </p:sp>
      <p:sp>
        <p:nvSpPr>
          <p:cNvPr id="4" name="TextBox 3"/>
          <p:cNvSpPr txBox="1"/>
          <p:nvPr/>
        </p:nvSpPr>
        <p:spPr>
          <a:xfrm>
            <a:off x="2050637" y="1605910"/>
            <a:ext cx="8020144" cy="830997"/>
          </a:xfrm>
          <a:prstGeom prst="rect">
            <a:avLst/>
          </a:prstGeom>
          <a:noFill/>
        </p:spPr>
        <p:txBody>
          <a:bodyPr wrap="none" rtlCol="0">
            <a:spAutoFit/>
          </a:bodyPr>
          <a:lstStyle/>
          <a:p>
            <a:pPr algn="ctr"/>
            <a:r>
              <a:rPr lang="sv-SE" sz="2400" dirty="0">
                <a:solidFill>
                  <a:schemeClr val="accent6"/>
                </a:solidFill>
              </a:rPr>
              <a:t>Physically-based volumetric rendering </a:t>
            </a:r>
            <a:r>
              <a:rPr lang="en-US" sz="2400" dirty="0">
                <a:solidFill>
                  <a:schemeClr val="accent6"/>
                </a:solidFill>
              </a:rPr>
              <a:t>framework </a:t>
            </a:r>
          </a:p>
          <a:p>
            <a:pPr algn="ctr"/>
            <a:r>
              <a:rPr lang="en-US" sz="2400" dirty="0">
                <a:solidFill>
                  <a:schemeClr val="accent6"/>
                </a:solidFill>
              </a:rPr>
              <a:t>used for all games powered by Frostbite in the future</a:t>
            </a:r>
            <a:endParaRPr lang="sv-SE" sz="2400" dirty="0">
              <a:solidFill>
                <a:schemeClr val="accent6"/>
              </a:solidFill>
            </a:endParaRPr>
          </a:p>
        </p:txBody>
      </p:sp>
    </p:spTree>
    <p:extLst>
      <p:ext uri="{BB962C8B-B14F-4D97-AF65-F5344CB8AC3E}">
        <p14:creationId xmlns:p14="http://schemas.microsoft.com/office/powerpoint/2010/main" val="2331402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Future work</a:t>
            </a:r>
            <a:endParaRPr lang="sv-SE" dirty="0"/>
          </a:p>
        </p:txBody>
      </p:sp>
      <p:sp>
        <p:nvSpPr>
          <p:cNvPr id="3" name="Content Placeholder 2"/>
          <p:cNvSpPr>
            <a:spLocks noGrp="1"/>
          </p:cNvSpPr>
          <p:nvPr>
            <p:ph idx="1"/>
          </p:nvPr>
        </p:nvSpPr>
        <p:spPr>
          <a:xfrm>
            <a:off x="1027898" y="1439056"/>
            <a:ext cx="8946541" cy="4809343"/>
          </a:xfrm>
        </p:spPr>
        <p:txBody>
          <a:bodyPr>
            <a:normAutofit fontScale="92500" lnSpcReduction="10000"/>
          </a:bodyPr>
          <a:lstStyle/>
          <a:p>
            <a:r>
              <a:rPr lang="en-GB" dirty="0"/>
              <a:t>Improved </a:t>
            </a:r>
            <a:r>
              <a:rPr lang="en-GB" dirty="0">
                <a:solidFill>
                  <a:schemeClr val="accent6"/>
                </a:solidFill>
              </a:rPr>
              <a:t>participating media rendering</a:t>
            </a:r>
          </a:p>
          <a:p>
            <a:pPr lvl="1"/>
            <a:r>
              <a:rPr lang="en-GB" dirty="0"/>
              <a:t>Phase function integral w.r.t. area lights solid angle</a:t>
            </a:r>
          </a:p>
          <a:p>
            <a:pPr lvl="1"/>
            <a:r>
              <a:rPr lang="en-GB" dirty="0"/>
              <a:t>Inclusion in reflection views</a:t>
            </a:r>
          </a:p>
          <a:p>
            <a:pPr lvl="1"/>
            <a:r>
              <a:rPr lang="en-GB" dirty="0"/>
              <a:t>Graph based material definition, GPU simulation, Streaming</a:t>
            </a:r>
          </a:p>
          <a:p>
            <a:pPr lvl="1"/>
            <a:r>
              <a:rPr lang="en-GB" dirty="0"/>
              <a:t>Better temporal integration! Any ideas?</a:t>
            </a:r>
          </a:p>
          <a:p>
            <a:pPr lvl="1"/>
            <a:r>
              <a:rPr lang="en-GB" dirty="0"/>
              <a:t>Sun volumetric shadow</a:t>
            </a:r>
          </a:p>
          <a:p>
            <a:pPr lvl="1"/>
            <a:r>
              <a:rPr lang="en-GB" dirty="0"/>
              <a:t>Transparent shadows from transparent surfaces?</a:t>
            </a:r>
          </a:p>
          <a:p>
            <a:pPr lvl="3"/>
            <a:endParaRPr lang="en-GB" dirty="0"/>
          </a:p>
          <a:p>
            <a:r>
              <a:rPr lang="en-GB" dirty="0">
                <a:solidFill>
                  <a:schemeClr val="accent6"/>
                </a:solidFill>
              </a:rPr>
              <a:t>Optimisations</a:t>
            </a:r>
          </a:p>
          <a:p>
            <a:pPr lvl="1"/>
            <a:r>
              <a:rPr lang="en-GB" dirty="0"/>
              <a:t>V-Buffer packing</a:t>
            </a:r>
          </a:p>
          <a:p>
            <a:pPr lvl="1"/>
            <a:r>
              <a:rPr lang="en-GB" dirty="0"/>
              <a:t>Particles voxelization</a:t>
            </a:r>
          </a:p>
          <a:p>
            <a:pPr lvl="1"/>
            <a:r>
              <a:rPr lang="en-GB" dirty="0"/>
              <a:t>Volumetric shadow maps generation</a:t>
            </a:r>
          </a:p>
          <a:p>
            <a:pPr lvl="1"/>
            <a:r>
              <a:rPr lang="en-GB" dirty="0"/>
              <a:t>How to scale to 4k screens efficiently</a:t>
            </a:r>
          </a:p>
        </p:txBody>
      </p:sp>
    </p:spTree>
    <p:extLst>
      <p:ext uri="{BB962C8B-B14F-4D97-AF65-F5344CB8AC3E}">
        <p14:creationId xmlns:p14="http://schemas.microsoft.com/office/powerpoint/2010/main" val="2712415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References</a:t>
            </a:r>
            <a:endParaRPr lang="sv-SE" dirty="0"/>
          </a:p>
        </p:txBody>
      </p:sp>
      <p:sp>
        <p:nvSpPr>
          <p:cNvPr id="3" name="Content Placeholder 2"/>
          <p:cNvSpPr>
            <a:spLocks noGrp="1"/>
          </p:cNvSpPr>
          <p:nvPr>
            <p:ph idx="1"/>
          </p:nvPr>
        </p:nvSpPr>
        <p:spPr>
          <a:xfrm>
            <a:off x="346841" y="1363165"/>
            <a:ext cx="11435256" cy="4918841"/>
          </a:xfrm>
        </p:spPr>
        <p:txBody>
          <a:bodyPr>
            <a:normAutofit fontScale="62500" lnSpcReduction="20000"/>
          </a:bodyPr>
          <a:lstStyle/>
          <a:p>
            <a:pPr marL="0" lvl="1" indent="0">
              <a:buNone/>
            </a:pPr>
            <a:r>
              <a:rPr lang="en-GB" sz="2000" dirty="0"/>
              <a:t>[</a:t>
            </a:r>
            <a:r>
              <a:rPr lang="en-GB" sz="2000" dirty="0">
                <a:solidFill>
                  <a:schemeClr val="accent6"/>
                </a:solidFill>
              </a:rPr>
              <a:t>Lagarde &amp; de Rousiers 2014</a:t>
            </a:r>
            <a:r>
              <a:rPr lang="en-GB" sz="2000" dirty="0"/>
              <a:t>] Moving Frostbite to PBR, </a:t>
            </a:r>
            <a:r>
              <a:rPr lang="en-GB" sz="2000" i="1" dirty="0"/>
              <a:t>SIGGRAPH 2014</a:t>
            </a:r>
            <a:r>
              <a:rPr lang="en-GB" sz="2000" dirty="0"/>
              <a:t>.</a:t>
            </a:r>
          </a:p>
          <a:p>
            <a:pPr marL="0" indent="0">
              <a:buNone/>
            </a:pPr>
            <a:r>
              <a:rPr lang="sv-SE" dirty="0"/>
              <a:t>[</a:t>
            </a:r>
            <a:r>
              <a:rPr lang="sv-SE" dirty="0">
                <a:solidFill>
                  <a:schemeClr val="accent6"/>
                </a:solidFill>
              </a:rPr>
              <a:t>PBR</a:t>
            </a:r>
            <a:r>
              <a:rPr lang="sv-SE" dirty="0"/>
              <a:t>] Physically Based Rendering book,</a:t>
            </a:r>
            <a:r>
              <a:rPr lang="sv-SE" i="1" dirty="0"/>
              <a:t> </a:t>
            </a:r>
            <a:r>
              <a:rPr lang="en-US" dirty="0">
                <a:hlinkClick r:id="rId3"/>
              </a:rPr>
              <a:t>http://www.pbrt.org/</a:t>
            </a:r>
            <a:r>
              <a:rPr lang="en-US" dirty="0"/>
              <a:t>. </a:t>
            </a:r>
          </a:p>
          <a:p>
            <a:pPr marL="0" indent="0">
              <a:buNone/>
            </a:pPr>
            <a:r>
              <a:rPr lang="en-US" dirty="0"/>
              <a:t>[</a:t>
            </a:r>
            <a:r>
              <a:rPr lang="en-US" dirty="0">
                <a:solidFill>
                  <a:schemeClr val="accent6"/>
                </a:solidFill>
              </a:rPr>
              <a:t>Wenzel07</a:t>
            </a:r>
            <a:r>
              <a:rPr lang="en-US" dirty="0"/>
              <a:t>] Real time atmospheric effects in game revisited, </a:t>
            </a:r>
            <a:r>
              <a:rPr lang="en-US" i="1" dirty="0"/>
              <a:t>GDC 2007</a:t>
            </a:r>
            <a:r>
              <a:rPr lang="en-US" dirty="0"/>
              <a:t>.</a:t>
            </a:r>
          </a:p>
          <a:p>
            <a:pPr marL="0" indent="0">
              <a:buNone/>
            </a:pPr>
            <a:r>
              <a:rPr lang="en-US" dirty="0"/>
              <a:t>[</a:t>
            </a:r>
            <a:r>
              <a:rPr lang="en-US" dirty="0">
                <a:solidFill>
                  <a:schemeClr val="accent6"/>
                </a:solidFill>
              </a:rPr>
              <a:t>Mitchell07</a:t>
            </a:r>
            <a:r>
              <a:rPr lang="en-US" dirty="0"/>
              <a:t>] Volumetric Light Scattering as a Post-Process, </a:t>
            </a:r>
            <a:r>
              <a:rPr lang="en-US" i="1" dirty="0"/>
              <a:t>GPU Gems 3</a:t>
            </a:r>
            <a:r>
              <a:rPr lang="en-US" dirty="0"/>
              <a:t>, 2007.</a:t>
            </a:r>
          </a:p>
          <a:p>
            <a:pPr marL="0" indent="0">
              <a:buNone/>
            </a:pPr>
            <a:r>
              <a:rPr lang="en-US" dirty="0"/>
              <a:t>[</a:t>
            </a:r>
            <a:r>
              <a:rPr lang="en-US" dirty="0">
                <a:solidFill>
                  <a:schemeClr val="accent6"/>
                </a:solidFill>
              </a:rPr>
              <a:t>Andersson11</a:t>
            </a:r>
            <a:r>
              <a:rPr lang="en-US" dirty="0"/>
              <a:t>] Shiny PC Graphics in Battlefield 3, </a:t>
            </a:r>
            <a:r>
              <a:rPr lang="en-US" i="1" dirty="0" err="1"/>
              <a:t>GeForceLan</a:t>
            </a:r>
            <a:r>
              <a:rPr lang="en-US" dirty="0"/>
              <a:t>, 2011.</a:t>
            </a:r>
          </a:p>
          <a:p>
            <a:pPr marL="0" indent="0">
              <a:buNone/>
            </a:pPr>
            <a:r>
              <a:rPr lang="en-US" dirty="0"/>
              <a:t>[</a:t>
            </a:r>
            <a:r>
              <a:rPr lang="sv-SE" dirty="0">
                <a:solidFill>
                  <a:schemeClr val="accent6"/>
                </a:solidFill>
              </a:rPr>
              <a:t>Engelhardt10</a:t>
            </a:r>
            <a:r>
              <a:rPr lang="en-US" dirty="0"/>
              <a:t>] Epipolar Sampling for Shadows and Crepuscular Rays in Participating Media with Single Scattering, </a:t>
            </a:r>
            <a:r>
              <a:rPr lang="en-US" i="1" dirty="0"/>
              <a:t>I3D 2010</a:t>
            </a:r>
            <a:r>
              <a:rPr lang="en-US" dirty="0"/>
              <a:t>.</a:t>
            </a:r>
          </a:p>
          <a:p>
            <a:pPr marL="0" indent="0">
              <a:buNone/>
            </a:pPr>
            <a:r>
              <a:rPr lang="en-US" dirty="0"/>
              <a:t>[</a:t>
            </a:r>
            <a:r>
              <a:rPr lang="en-US" dirty="0">
                <a:solidFill>
                  <a:schemeClr val="accent6"/>
                </a:solidFill>
              </a:rPr>
              <a:t>Miles</a:t>
            </a:r>
            <a:r>
              <a:rPr lang="en-US" dirty="0"/>
              <a:t>] Blog post</a:t>
            </a:r>
            <a:r>
              <a:rPr lang="en-GB" dirty="0"/>
              <a:t> </a:t>
            </a:r>
            <a:r>
              <a:rPr lang="en-GB" dirty="0">
                <a:hlinkClick r:id="rId4"/>
              </a:rPr>
              <a:t>http://blog.mmacklin.com/tag/fog-volumes/</a:t>
            </a:r>
            <a:endParaRPr lang="en-GB" dirty="0"/>
          </a:p>
          <a:p>
            <a:pPr marL="0" indent="0">
              <a:buNone/>
            </a:pPr>
            <a:r>
              <a:rPr lang="en-US" dirty="0"/>
              <a:t>[</a:t>
            </a:r>
            <a:r>
              <a:rPr lang="en-US" dirty="0">
                <a:solidFill>
                  <a:schemeClr val="accent6"/>
                </a:solidFill>
              </a:rPr>
              <a:t>Valliant14</a:t>
            </a:r>
            <a:r>
              <a:rPr lang="en-US" dirty="0"/>
              <a:t>] Volumetric Light Effects in </a:t>
            </a:r>
            <a:r>
              <a:rPr lang="en-US" dirty="0" err="1"/>
              <a:t>Killzone</a:t>
            </a:r>
            <a:r>
              <a:rPr lang="en-US" dirty="0"/>
              <a:t> Shadow Fall, </a:t>
            </a:r>
            <a:r>
              <a:rPr lang="en-US" i="1" dirty="0"/>
              <a:t>SIGGRAPH 2014</a:t>
            </a:r>
            <a:r>
              <a:rPr lang="en-US" dirty="0"/>
              <a:t>.</a:t>
            </a:r>
          </a:p>
          <a:p>
            <a:pPr marL="0" indent="0">
              <a:buNone/>
            </a:pPr>
            <a:r>
              <a:rPr lang="en-US" dirty="0"/>
              <a:t>[</a:t>
            </a:r>
            <a:r>
              <a:rPr lang="en-US" dirty="0">
                <a:solidFill>
                  <a:schemeClr val="accent6"/>
                </a:solidFill>
              </a:rPr>
              <a:t>Glatzel14</a:t>
            </a:r>
            <a:r>
              <a:rPr lang="en-US" dirty="0"/>
              <a:t>] Volumetric Lighting for Many Lights in Lords of the Fallen, </a:t>
            </a:r>
            <a:r>
              <a:rPr lang="en-US" i="1" dirty="0"/>
              <a:t>Digital Dragons 2014</a:t>
            </a:r>
            <a:r>
              <a:rPr lang="en-US" dirty="0"/>
              <a:t>.</a:t>
            </a:r>
          </a:p>
          <a:p>
            <a:pPr marL="0" indent="0">
              <a:buNone/>
            </a:pPr>
            <a:r>
              <a:rPr lang="en-US" dirty="0"/>
              <a:t>[</a:t>
            </a:r>
            <a:r>
              <a:rPr lang="en-US" dirty="0">
                <a:solidFill>
                  <a:schemeClr val="accent6"/>
                </a:solidFill>
              </a:rPr>
              <a:t>Hillaire14</a:t>
            </a:r>
            <a:r>
              <a:rPr lang="en-US" dirty="0"/>
              <a:t>] </a:t>
            </a:r>
            <a:r>
              <a:rPr lang="sv-SE" dirty="0">
                <a:hlinkClick r:id="rId5"/>
              </a:rPr>
              <a:t>Volumetric lights demo</a:t>
            </a:r>
            <a:endParaRPr lang="en-GB" dirty="0"/>
          </a:p>
          <a:p>
            <a:pPr marL="0" indent="0">
              <a:buNone/>
            </a:pPr>
            <a:r>
              <a:rPr lang="en-GB" dirty="0"/>
              <a:t>[</a:t>
            </a:r>
            <a:r>
              <a:rPr lang="en-GB" dirty="0">
                <a:solidFill>
                  <a:schemeClr val="accent6"/>
                </a:solidFill>
              </a:rPr>
              <a:t>Lagarde13</a:t>
            </a:r>
            <a:r>
              <a:rPr lang="en-GB" dirty="0"/>
              <a:t>] Lagarde and </a:t>
            </a:r>
            <a:r>
              <a:rPr lang="en-GB" dirty="0" err="1"/>
              <a:t>Harduin</a:t>
            </a:r>
            <a:r>
              <a:rPr lang="en-GB" dirty="0"/>
              <a:t>, The art and rendering of Remember Me, </a:t>
            </a:r>
            <a:r>
              <a:rPr lang="en-GB" i="1" dirty="0"/>
              <a:t>GDC 2013</a:t>
            </a:r>
            <a:r>
              <a:rPr lang="en-GB" dirty="0"/>
              <a:t>.</a:t>
            </a:r>
            <a:endParaRPr lang="en-US" dirty="0"/>
          </a:p>
          <a:p>
            <a:pPr marL="0" indent="0">
              <a:buNone/>
            </a:pPr>
            <a:r>
              <a:rPr lang="en-US" dirty="0"/>
              <a:t>[</a:t>
            </a:r>
            <a:r>
              <a:rPr lang="en-US" dirty="0">
                <a:solidFill>
                  <a:schemeClr val="accent6"/>
                </a:solidFill>
              </a:rPr>
              <a:t>Wronski14</a:t>
            </a:r>
            <a:r>
              <a:rPr lang="en-US" dirty="0"/>
              <a:t>] Volumetric fog: unified compute shader based solution to atmospheric solution, </a:t>
            </a:r>
            <a:r>
              <a:rPr lang="en-US" i="1" dirty="0"/>
              <a:t>SIGGRAPH 2014</a:t>
            </a:r>
            <a:r>
              <a:rPr lang="en-US" dirty="0"/>
              <a:t>.</a:t>
            </a:r>
          </a:p>
          <a:p>
            <a:pPr marL="0" indent="0">
              <a:buNone/>
            </a:pPr>
            <a:r>
              <a:rPr lang="en-US" dirty="0"/>
              <a:t>[</a:t>
            </a:r>
            <a:r>
              <a:rPr lang="en-US" dirty="0">
                <a:solidFill>
                  <a:schemeClr val="accent6"/>
                </a:solidFill>
              </a:rPr>
              <a:t>Karis14</a:t>
            </a:r>
            <a:r>
              <a:rPr lang="en-US" dirty="0"/>
              <a:t>] High Quality Temporal Super Sampling, </a:t>
            </a:r>
            <a:r>
              <a:rPr lang="en-US" i="1" dirty="0"/>
              <a:t>SIGGRAPH 2014</a:t>
            </a:r>
            <a:r>
              <a:rPr lang="en-US" dirty="0"/>
              <a:t>.</a:t>
            </a:r>
          </a:p>
          <a:p>
            <a:pPr marL="0" indent="0">
              <a:buNone/>
            </a:pPr>
            <a:r>
              <a:rPr lang="en-US" dirty="0"/>
              <a:t>[</a:t>
            </a:r>
            <a:r>
              <a:rPr lang="en-US" dirty="0">
                <a:solidFill>
                  <a:schemeClr val="accent6"/>
                </a:solidFill>
              </a:rPr>
              <a:t>Jansen10</a:t>
            </a:r>
            <a:r>
              <a:rPr lang="en-US" dirty="0"/>
              <a:t>] Fourier Opacity Mapping, </a:t>
            </a:r>
            <a:r>
              <a:rPr lang="en-US" i="1" dirty="0"/>
              <a:t>I3D 2010</a:t>
            </a:r>
            <a:r>
              <a:rPr lang="en-US" dirty="0"/>
              <a:t>.</a:t>
            </a:r>
          </a:p>
          <a:p>
            <a:pPr marL="0" indent="0">
              <a:buNone/>
            </a:pPr>
            <a:r>
              <a:rPr lang="en-GB" dirty="0"/>
              <a:t>[</a:t>
            </a:r>
            <a:r>
              <a:rPr lang="en-GB" dirty="0">
                <a:solidFill>
                  <a:schemeClr val="accent6"/>
                </a:solidFill>
              </a:rPr>
              <a:t>Salvi10</a:t>
            </a:r>
            <a:r>
              <a:rPr lang="en-GB" dirty="0"/>
              <a:t>] </a:t>
            </a:r>
            <a:r>
              <a:rPr lang="sv-SE" dirty="0"/>
              <a:t>Adaptive Volumetric Shadow Maps, </a:t>
            </a:r>
            <a:r>
              <a:rPr lang="sv-SE" i="1" dirty="0"/>
              <a:t>ESR 2010</a:t>
            </a:r>
            <a:r>
              <a:rPr lang="sv-SE" dirty="0"/>
              <a:t>.</a:t>
            </a:r>
            <a:endParaRPr lang="en-US" dirty="0"/>
          </a:p>
          <a:p>
            <a:pPr marL="0" indent="0">
              <a:buNone/>
            </a:pPr>
            <a:r>
              <a:rPr lang="en-US" dirty="0"/>
              <a:t>[</a:t>
            </a:r>
            <a:r>
              <a:rPr lang="en-US" dirty="0">
                <a:solidFill>
                  <a:schemeClr val="accent6"/>
                </a:solidFill>
              </a:rPr>
              <a:t>Elek09</a:t>
            </a:r>
            <a:r>
              <a:rPr lang="en-US" dirty="0"/>
              <a:t>] Rendering </a:t>
            </a:r>
            <a:r>
              <a:rPr lang="en-US" dirty="0" err="1"/>
              <a:t>Parametrizable</a:t>
            </a:r>
            <a:r>
              <a:rPr lang="en-US" dirty="0"/>
              <a:t> Planetary Atmospheres with Multiple Scattering in Real-time, </a:t>
            </a:r>
            <a:r>
              <a:rPr lang="en-US" i="1" dirty="0"/>
              <a:t>CESCG 2009</a:t>
            </a:r>
            <a:r>
              <a:rPr lang="en-US" dirty="0"/>
              <a:t>.</a:t>
            </a:r>
          </a:p>
          <a:p>
            <a:pPr marL="0" indent="0">
              <a:buNone/>
            </a:pPr>
            <a:r>
              <a:rPr lang="en-US" dirty="0"/>
              <a:t>[</a:t>
            </a:r>
            <a:r>
              <a:rPr lang="en-US" dirty="0">
                <a:solidFill>
                  <a:schemeClr val="accent6"/>
                </a:solidFill>
              </a:rPr>
              <a:t>Bruneton08</a:t>
            </a:r>
            <a:r>
              <a:rPr lang="en-US" dirty="0"/>
              <a:t>] Precomputed Atmospheric scattering, </a:t>
            </a:r>
            <a:r>
              <a:rPr lang="en-US" i="1" dirty="0"/>
              <a:t>EGSR 2008</a:t>
            </a:r>
            <a:r>
              <a:rPr lang="en-US" dirty="0"/>
              <a:t>.</a:t>
            </a:r>
          </a:p>
          <a:p>
            <a:pPr marL="0" indent="0">
              <a:buNone/>
            </a:pPr>
            <a:endParaRPr lang="sv-SE" i="1" dirty="0"/>
          </a:p>
        </p:txBody>
      </p:sp>
    </p:spTree>
    <p:extLst>
      <p:ext uri="{BB962C8B-B14F-4D97-AF65-F5344CB8AC3E}">
        <p14:creationId xmlns:p14="http://schemas.microsoft.com/office/powerpoint/2010/main" val="1933868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Questions?</a:t>
            </a:r>
            <a:endParaRPr lang="sv-SE" dirty="0"/>
          </a:p>
        </p:txBody>
      </p:sp>
      <p:sp>
        <p:nvSpPr>
          <p:cNvPr id="3" name="Content Placeholder 2"/>
          <p:cNvSpPr>
            <a:spLocks noGrp="1"/>
          </p:cNvSpPr>
          <p:nvPr>
            <p:ph idx="1"/>
          </p:nvPr>
        </p:nvSpPr>
        <p:spPr/>
        <p:txBody>
          <a:bodyPr/>
          <a:lstStyle/>
          <a:p>
            <a:r>
              <a:rPr lang="en-GB" dirty="0"/>
              <a:t>Thanks</a:t>
            </a:r>
          </a:p>
          <a:p>
            <a:pPr lvl="1"/>
            <a:r>
              <a:rPr lang="en-GB" dirty="0"/>
              <a:t>The Frostbite rendering Team</a:t>
            </a:r>
          </a:p>
          <a:p>
            <a:pPr lvl="1"/>
            <a:r>
              <a:rPr lang="en-GB" dirty="0"/>
              <a:t>Bioware, DICE, Ghost</a:t>
            </a:r>
          </a:p>
          <a:p>
            <a:pPr lvl="1"/>
            <a:r>
              <a:rPr lang="en-GB" dirty="0"/>
              <a:t>Andreas Glad, </a:t>
            </a:r>
            <a:r>
              <a:rPr lang="en-US" dirty="0"/>
              <a:t>Edvard Sandberg, Gustav Bodare, Fabien Christin</a:t>
            </a:r>
            <a:r>
              <a:rPr lang="en-GB" dirty="0"/>
              <a:t>, </a:t>
            </a:r>
            <a:r>
              <a:rPr lang="en-US" dirty="0"/>
              <a:t>Mikael Uddholm, </a:t>
            </a:r>
            <a:r>
              <a:rPr lang="en-GB" dirty="0"/>
              <a:t>Simon Edgar</a:t>
            </a:r>
            <a:r>
              <a:rPr lang="en-US" dirty="0"/>
              <a:t> and all the early tech adopters and collaborators.</a:t>
            </a:r>
          </a:p>
          <a:p>
            <a:pPr lvl="1"/>
            <a:r>
              <a:rPr lang="en-US" dirty="0"/>
              <a:t>Natalya Tatarchuk</a:t>
            </a:r>
            <a:endParaRPr lang="en-GB" dirty="0"/>
          </a:p>
          <a:p>
            <a:pPr lvl="1"/>
            <a:endParaRPr lang="en-GB" dirty="0"/>
          </a:p>
          <a:p>
            <a:r>
              <a:rPr lang="en-GB" dirty="0"/>
              <a:t>For further discussions</a:t>
            </a:r>
            <a:endParaRPr lang="en-GB" dirty="0">
              <a:hlinkClick r:id="rId3"/>
            </a:endParaRPr>
          </a:p>
          <a:p>
            <a:pPr lvl="1"/>
            <a:r>
              <a:rPr lang="en-GB" dirty="0">
                <a:hlinkClick r:id="rId3"/>
              </a:rPr>
              <a:t>sebastien.hillaire@frostbite.com</a:t>
            </a:r>
            <a:r>
              <a:rPr lang="en-GB" dirty="0"/>
              <a:t> </a:t>
            </a:r>
          </a:p>
          <a:p>
            <a:pPr lvl="1"/>
            <a:r>
              <a:rPr lang="en-GB" dirty="0">
                <a:hlinkClick r:id="rId4"/>
              </a:rPr>
              <a:t>https://twitter.com/SebHillaire</a:t>
            </a:r>
            <a:r>
              <a:rPr lang="en-GB" dirty="0"/>
              <a:t> </a:t>
            </a:r>
          </a:p>
        </p:txBody>
      </p:sp>
    </p:spTree>
    <p:extLst>
      <p:ext uri="{BB962C8B-B14F-4D97-AF65-F5344CB8AC3E}">
        <p14:creationId xmlns:p14="http://schemas.microsoft.com/office/powerpoint/2010/main" val="309429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Bonus slides</a:t>
            </a:r>
            <a:endParaRPr lang="sv-SE" dirty="0"/>
          </a:p>
        </p:txBody>
      </p:sp>
    </p:spTree>
    <p:extLst>
      <p:ext uri="{BB962C8B-B14F-4D97-AF65-F5344CB8AC3E}">
        <p14:creationId xmlns:p14="http://schemas.microsoft.com/office/powerpoint/2010/main" val="3350969321"/>
      </p:ext>
    </p:extLst>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lang="en-GB"/>
              <a:t>Real-life volumetric</a:t>
            </a:r>
            <a:endParaRPr dirty="0" lang="sv-SE"/>
          </a:p>
        </p:txBody>
      </p:sp>
      <p:pic>
        <p:nvPicPr>
          <p:cNvPr descr="http://upload.wikimedia.org/wikipedia/commons/1/13/Mount_Feathertop%2C_Australia_-_May_2005.jpg" id="7" name="Picture 8"/>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156519" y="1162052"/>
            <a:ext cx="7584716" cy="2413067"/>
          </a:xfrm>
          <a:prstGeom prst="rect">
            <a:avLst/>
          </a:prstGeom>
          <a:noFill/>
          <a:extLst>
            <a:ext uri="{909E8E84-426E-40DD-AFC4-6F175D3DCCD1}">
              <a14:hiddenFill xmlns:a14="http://schemas.microsoft.com/office/drawing/2010/main">
                <a:solidFill>
                  <a:srgbClr val="FFFFFF"/>
                </a:solidFill>
              </a14:hiddenFill>
            </a:ext>
          </a:extLst>
        </p:spPr>
      </p:pic>
      <p:pic>
        <p:nvPicPr>
          <p:cNvPr descr="http://1x.com/quickimg/25f317ba0b4834bd7616f742f599c80b.jpg" id="8" name="Picture 8"/>
          <p:cNvPicPr>
            <a:picLocks noChangeArrowheads="1" noChangeAspect="1"/>
          </p:cNvPicPr>
          <p:nvPr/>
        </p:nvPicPr>
        <p:blipFill>
          <a:blip cstate="print" r:embed="rId4">
            <a:extLst>
              <a:ext uri="{28A0092B-C50C-407E-A947-70E740481C1C}">
                <a14:useLocalDpi xmlns:a14="http://schemas.microsoft.com/office/drawing/2010/main" val="0"/>
              </a:ext>
            </a:extLst>
          </a:blip>
          <a:srcRect/>
          <a:stretch>
            <a:fillRect/>
          </a:stretch>
        </p:blipFill>
        <p:spPr bwMode="auto">
          <a:xfrm>
            <a:off x="7829735" y="1162052"/>
            <a:ext cx="3478818" cy="2413067"/>
          </a:xfrm>
          <a:prstGeom prst="rect">
            <a:avLst/>
          </a:prstGeom>
          <a:noFill/>
          <a:extLst>
            <a:ext uri="{909E8E84-426E-40DD-AFC4-6F175D3DCCD1}">
              <a14:hiddenFill xmlns:a14="http://schemas.microsoft.com/office/drawing/2010/main">
                <a:solidFill>
                  <a:srgbClr val="FFFFFF"/>
                </a:solidFill>
              </a14:hiddenFill>
            </a:ext>
          </a:extLst>
        </p:spPr>
      </p:pic>
      <p:pic>
        <p:nvPicPr>
          <p:cNvPr descr="http://www.olympicwanderings.com/wp-content/uploads/2012/12/night-krakow.jpg" id="9" name="Picture 2"/>
          <p:cNvPicPr>
            <a:picLocks noChangeArrowheads="1" noChangeAspect="1"/>
          </p:cNvPicPr>
          <p:nvPr/>
        </p:nvPicPr>
        <p:blipFill rotWithShape="1">
          <a:blip cstate="print" r:embed="rId5">
            <a:extLst>
              <a:ext uri="{28A0092B-C50C-407E-A947-70E740481C1C}">
                <a14:useLocalDpi xmlns:a14="http://schemas.microsoft.com/office/drawing/2010/main" val="0"/>
              </a:ext>
            </a:extLst>
          </a:blip>
          <a:srcRect r="22"/>
          <a:stretch/>
        </p:blipFill>
        <p:spPr bwMode="auto">
          <a:xfrm>
            <a:off x="156519" y="3649550"/>
            <a:ext cx="3505865" cy="2843735"/>
          </a:xfrm>
          <a:prstGeom prst="rect">
            <a:avLst/>
          </a:prstGeom>
          <a:noFill/>
          <a:extLst>
            <a:ext uri="{909E8E84-426E-40DD-AFC4-6F175D3DCCD1}">
              <a14:hiddenFill xmlns:a14="http://schemas.microsoft.com/office/drawing/2010/main">
                <a:solidFill>
                  <a:srgbClr val="FFFFFF"/>
                </a:solidFill>
              </a14:hiddenFill>
            </a:ext>
          </a:extLst>
        </p:spPr>
      </p:pic>
      <p:pic>
        <p:nvPicPr>
          <p:cNvPr descr="http://st.gdefon.com/wallpapers_original/wallpapers/401005_gorod_noch_tuman_pejzazh_1680x1050_%28www.GdeFon.ru%29.jpg" id="10" name="Picture 4"/>
          <p:cNvPicPr>
            <a:picLocks noChangeArrowheads="1" noChangeAspect="1"/>
          </p:cNvPicPr>
          <p:nvPr/>
        </p:nvPicPr>
        <p:blipFill rotWithShape="1">
          <a:blip cstate="print" r:embed="rId6">
            <a:extLst>
              <a:ext uri="{28A0092B-C50C-407E-A947-70E740481C1C}">
                <a14:useLocalDpi xmlns:a14="http://schemas.microsoft.com/office/drawing/2010/main" val="0"/>
              </a:ext>
            </a:extLst>
          </a:blip>
          <a:srcRect r="-39"/>
          <a:stretch/>
        </p:blipFill>
        <p:spPr bwMode="auto">
          <a:xfrm>
            <a:off x="3850746" y="3649549"/>
            <a:ext cx="3890489" cy="2843735"/>
          </a:xfrm>
          <a:prstGeom prst="rect">
            <a:avLst/>
          </a:prstGeom>
          <a:noFill/>
          <a:extLst>
            <a:ext uri="{909E8E84-426E-40DD-AFC4-6F175D3DCCD1}">
              <a14:hiddenFill xmlns:a14="http://schemas.microsoft.com/office/drawing/2010/main">
                <a:solidFill>
                  <a:srgbClr val="FFFFFF"/>
                </a:solidFill>
              </a14:hiddenFill>
            </a:ext>
          </a:extLst>
        </p:spPr>
      </p:pic>
      <p:pic>
        <p:nvPicPr>
          <p:cNvPr descr="http://graphics.stanford.edu/~levoy/images/skyline-fog-12jan08-cbalssh.jpg" id="11" name="Picture 2"/>
          <p:cNvPicPr>
            <a:picLocks noChangeArrowheads="1" noChangeAspect="1"/>
          </p:cNvPicPr>
          <p:nvPr/>
        </p:nvPicPr>
        <p:blipFill>
          <a:blip cstate="print" r:embed="rId7">
            <a:extLst>
              <a:ext uri="{28A0092B-C50C-407E-A947-70E740481C1C}">
                <a14:useLocalDpi xmlns:a14="http://schemas.microsoft.com/office/drawing/2010/main" val="0"/>
              </a:ext>
            </a:extLst>
          </a:blip>
          <a:srcRect/>
          <a:stretch>
            <a:fillRect/>
          </a:stretch>
        </p:blipFill>
        <p:spPr bwMode="auto">
          <a:xfrm>
            <a:off x="7829735" y="3649549"/>
            <a:ext cx="4209011" cy="284373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56519" y="3205787"/>
            <a:ext cx="2880917" cy="369332"/>
          </a:xfrm>
          <a:prstGeom prst="rect">
            <a:avLst/>
          </a:prstGeom>
          <a:noFill/>
        </p:spPr>
        <p:txBody>
          <a:bodyPr rtlCol="0" wrap="none">
            <a:spAutoFit/>
          </a:bodyPr>
          <a:lstStyle/>
          <a:p>
            <a:r>
              <a:rPr dirty="0" lang="en-GB"/>
              <a:t>Atmosphere and clouds</a:t>
            </a:r>
            <a:endParaRPr dirty="0" lang="sv-SE"/>
          </a:p>
        </p:txBody>
      </p:sp>
      <p:sp>
        <p:nvSpPr>
          <p:cNvPr id="13" name="TextBox 12"/>
          <p:cNvSpPr txBox="1"/>
          <p:nvPr/>
        </p:nvSpPr>
        <p:spPr>
          <a:xfrm>
            <a:off x="1532099" y="6103973"/>
            <a:ext cx="2129109" cy="369332"/>
          </a:xfrm>
          <a:prstGeom prst="rect">
            <a:avLst/>
          </a:prstGeom>
          <a:noFill/>
        </p:spPr>
        <p:txBody>
          <a:bodyPr rtlCol="0" wrap="none">
            <a:spAutoFit/>
          </a:bodyPr>
          <a:lstStyle/>
          <a:p>
            <a:r>
              <a:rPr dirty="0" lang="en-GB"/>
              <a:t>Scattering events</a:t>
            </a:r>
            <a:endParaRPr dirty="0" lang="sv-SE"/>
          </a:p>
        </p:txBody>
      </p:sp>
      <p:sp>
        <p:nvSpPr>
          <p:cNvPr id="14" name="TextBox 13"/>
          <p:cNvSpPr txBox="1"/>
          <p:nvPr/>
        </p:nvSpPr>
        <p:spPr>
          <a:xfrm>
            <a:off x="6532250" y="6103973"/>
            <a:ext cx="1208985" cy="369332"/>
          </a:xfrm>
          <a:prstGeom prst="rect">
            <a:avLst/>
          </a:prstGeom>
          <a:noFill/>
        </p:spPr>
        <p:txBody>
          <a:bodyPr rtlCol="0" wrap="none">
            <a:spAutoFit/>
          </a:bodyPr>
          <a:lstStyle/>
          <a:p>
            <a:r>
              <a:rPr dirty="0" lang="en-GB"/>
              <a:t>More fog</a:t>
            </a:r>
            <a:endParaRPr dirty="0" lang="sv-SE"/>
          </a:p>
        </p:txBody>
      </p:sp>
      <p:sp>
        <p:nvSpPr>
          <p:cNvPr id="15" name="TextBox 14"/>
          <p:cNvSpPr txBox="1"/>
          <p:nvPr/>
        </p:nvSpPr>
        <p:spPr>
          <a:xfrm>
            <a:off x="9584228" y="6123952"/>
            <a:ext cx="2454518" cy="369332"/>
          </a:xfrm>
          <a:prstGeom prst="rect">
            <a:avLst/>
          </a:prstGeom>
          <a:noFill/>
        </p:spPr>
        <p:txBody>
          <a:bodyPr rtlCol="0" wrap="none">
            <a:spAutoFit/>
          </a:bodyPr>
          <a:lstStyle/>
          <a:p>
            <a:r>
              <a:rPr dirty="0" lang="en-GB"/>
              <a:t>Scattering occlusion</a:t>
            </a:r>
            <a:endParaRPr dirty="0" lang="sv-SE"/>
          </a:p>
        </p:txBody>
      </p:sp>
      <p:sp>
        <p:nvSpPr>
          <p:cNvPr id="16" name="TextBox 15"/>
          <p:cNvSpPr txBox="1"/>
          <p:nvPr/>
        </p:nvSpPr>
        <p:spPr>
          <a:xfrm>
            <a:off x="9525107" y="3206352"/>
            <a:ext cx="1891865" cy="369332"/>
          </a:xfrm>
          <a:prstGeom prst="rect">
            <a:avLst/>
          </a:prstGeom>
          <a:noFill/>
        </p:spPr>
        <p:txBody>
          <a:bodyPr rtlCol="0" wrap="none">
            <a:spAutoFit/>
          </a:bodyPr>
          <a:lstStyle/>
          <a:p>
            <a:r>
              <a:rPr dirty="0" lang="en-GB"/>
              <a:t>Varying density</a:t>
            </a:r>
            <a:endParaRPr dirty="0" lang="sv-SE"/>
          </a:p>
        </p:txBody>
      </p:sp>
    </p:spTree>
    <p:extLst>
      <p:ext uri="{BB962C8B-B14F-4D97-AF65-F5344CB8AC3E}">
        <p14:creationId xmlns:p14="http://schemas.microsoft.com/office/powerpoint/2010/main" val="928999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solidFill>
                  <a:schemeClr val="accent6"/>
                </a:solidFill>
              </a:rPr>
              <a:t>Volumetric </a:t>
            </a:r>
            <a:r>
              <a:rPr lang="en-GB" dirty="0"/>
              <a:t>shadow maps</a:t>
            </a:r>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504" y="1223933"/>
            <a:ext cx="6564817" cy="563406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9504" y="1217954"/>
            <a:ext cx="6564817" cy="563406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9504" y="1223933"/>
            <a:ext cx="6564817" cy="5634067"/>
          </a:xfrm>
          <a:prstGeom prst="rect">
            <a:avLst/>
          </a:prstGeom>
        </p:spPr>
      </p:pic>
    </p:spTree>
    <p:extLst>
      <p:ext uri="{BB962C8B-B14F-4D97-AF65-F5344CB8AC3E}">
        <p14:creationId xmlns:p14="http://schemas.microsoft.com/office/powerpoint/2010/main" val="292690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04421" cy="1400530"/>
          </a:xfrm>
        </p:spPr>
        <p:txBody>
          <a:bodyPr/>
          <a:lstStyle/>
          <a:p>
            <a:r>
              <a:rPr lang="en-GB" dirty="0"/>
              <a:t>Volumetric shadows are important!</a:t>
            </a:r>
            <a:endParaRPr lang="sv-SE" dirty="0">
              <a:solidFill>
                <a:schemeClr val="accent6"/>
              </a:solidFill>
            </a:endParaRPr>
          </a:p>
        </p:txBody>
      </p:sp>
      <mc:AlternateContent xmlns:mc="http://schemas.openxmlformats.org/markup-compatibility/2006" xmlns:a14="http://schemas.microsoft.com/office/drawing/2010/main">
        <mc:Choice Requires="a14">
          <p:sp>
            <p:nvSpPr>
              <p:cNvPr id="13" name="Content Placeholder 2"/>
              <p:cNvSpPr>
                <a:spLocks noGrp="1"/>
              </p:cNvSpPr>
              <p:nvPr>
                <p:ph idx="1"/>
              </p:nvPr>
            </p:nvSpPr>
            <p:spPr>
              <a:xfrm>
                <a:off x="1027898" y="1570616"/>
                <a:ext cx="10518108" cy="4677783"/>
              </a:xfrm>
            </p:spPr>
            <p:txBody>
              <a:bodyPr>
                <a:normAutofit/>
              </a:bodyPr>
              <a:lstStyle/>
              <a:p>
                <a:r>
                  <a:rPr lang="en-GB" dirty="0"/>
                  <a:t>Correct secondary ray shadowing</a:t>
                </a:r>
              </a:p>
              <a:p>
                <a:pPr lvl="1"/>
                <a:r>
                  <a:rPr lang="en-GB" dirty="0"/>
                  <a:t>Crucial for heterogeneous media</a:t>
                </a:r>
              </a:p>
              <a:p>
                <a:pPr lvl="1"/>
                <a:r>
                  <a:rPr lang="en-GB" dirty="0"/>
                  <a:t>No volumetric shadow: approximate with </a:t>
                </a:r>
                <a14:m>
                  <m:oMath xmlns:m="http://schemas.openxmlformats.org/officeDocument/2006/math">
                    <m:r>
                      <a:rPr lang="en-GB" b="1" i="1" smtClean="0">
                        <a:solidFill>
                          <a:schemeClr val="tx1"/>
                        </a:solidFill>
                        <a:latin typeface="Cambria Math" panose="02040503050406030204" pitchFamily="18" charset="0"/>
                        <a:ea typeface="Cambria Math" panose="02040503050406030204" pitchFamily="18" charset="0"/>
                      </a:rPr>
                      <m:t>𝝈</m:t>
                    </m:r>
                    <m:r>
                      <a:rPr lang="en-GB" b="1" i="1" baseline="-25000">
                        <a:solidFill>
                          <a:schemeClr val="tx1"/>
                        </a:solidFill>
                        <a:latin typeface="Cambria Math" panose="02040503050406030204" pitchFamily="18" charset="0"/>
                        <a:ea typeface="Cambria Math" panose="02040503050406030204" pitchFamily="18" charset="0"/>
                      </a:rPr>
                      <m:t>𝒕</m:t>
                    </m:r>
                  </m:oMath>
                </a14:m>
                <a:r>
                  <a:rPr lang="en-GB" dirty="0">
                    <a:solidFill>
                      <a:schemeClr val="tx1"/>
                    </a:solidFill>
                  </a:rPr>
                  <a:t> </a:t>
                </a:r>
                <a:r>
                  <a:rPr lang="en-GB" dirty="0"/>
                  <a:t>at light position</a:t>
                </a:r>
              </a:p>
            </p:txBody>
          </p:sp>
        </mc:Choice>
        <mc:Fallback xmlns="">
          <p:sp>
            <p:nvSpPr>
              <p:cNvPr id="13" name="Content Placeholder 2"/>
              <p:cNvSpPr>
                <a:spLocks noGrp="1" noRot="1" noChangeAspect="1" noMove="1" noResize="1" noEditPoints="1" noAdjustHandles="1" noChangeArrowheads="1" noChangeShapeType="1" noTextEdit="1"/>
              </p:cNvSpPr>
              <p:nvPr>
                <p:ph idx="1"/>
              </p:nvPr>
            </p:nvSpPr>
            <p:spPr>
              <a:xfrm>
                <a:off x="1027898" y="1570616"/>
                <a:ext cx="10518108" cy="4677783"/>
              </a:xfrm>
              <a:blipFill rotWithShape="0">
                <a:blip r:embed="rId3"/>
                <a:stretch>
                  <a:fillRect l="-290" t="-782"/>
                </a:stretch>
              </a:blipFill>
            </p:spPr>
            <p:txBody>
              <a:bodyPr/>
              <a:lstStyle/>
              <a:p>
                <a:r>
                  <a:rPr lang="sv-SE">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7940" y="2881698"/>
            <a:ext cx="3701982" cy="370198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2654" y="2881698"/>
            <a:ext cx="3701982" cy="3701982"/>
          </a:xfrm>
          <a:prstGeom prst="rect">
            <a:avLst/>
          </a:prstGeom>
        </p:spPr>
      </p:pic>
      <p:sp>
        <p:nvSpPr>
          <p:cNvPr id="21" name="TextBox 20"/>
          <p:cNvSpPr txBox="1"/>
          <p:nvPr/>
        </p:nvSpPr>
        <p:spPr>
          <a:xfrm>
            <a:off x="238687" y="4131850"/>
            <a:ext cx="1409253" cy="923330"/>
          </a:xfrm>
          <a:prstGeom prst="rect">
            <a:avLst/>
          </a:prstGeom>
          <a:noFill/>
        </p:spPr>
        <p:txBody>
          <a:bodyPr wrap="square" rtlCol="0">
            <a:spAutoFit/>
          </a:bodyPr>
          <a:lstStyle/>
          <a:p>
            <a:pPr algn="r"/>
            <a:r>
              <a:rPr lang="en-GB" dirty="0"/>
              <a:t>With</a:t>
            </a:r>
            <a:br>
              <a:rPr lang="en-GB" dirty="0"/>
            </a:br>
            <a:r>
              <a:rPr lang="en-GB" dirty="0"/>
              <a:t>volumetric</a:t>
            </a:r>
            <a:br>
              <a:rPr lang="en-GB" dirty="0"/>
            </a:br>
            <a:r>
              <a:rPr lang="en-GB" dirty="0"/>
              <a:t>shadows</a:t>
            </a:r>
            <a:endParaRPr lang="sv-SE" dirty="0"/>
          </a:p>
        </p:txBody>
      </p:sp>
      <p:sp>
        <p:nvSpPr>
          <p:cNvPr id="22" name="TextBox 21"/>
          <p:cNvSpPr txBox="1"/>
          <p:nvPr/>
        </p:nvSpPr>
        <p:spPr>
          <a:xfrm>
            <a:off x="10284636" y="4131850"/>
            <a:ext cx="1409253" cy="923330"/>
          </a:xfrm>
          <a:prstGeom prst="rect">
            <a:avLst/>
          </a:prstGeom>
          <a:noFill/>
        </p:spPr>
        <p:txBody>
          <a:bodyPr wrap="square" rtlCol="0">
            <a:spAutoFit/>
          </a:bodyPr>
          <a:lstStyle/>
          <a:p>
            <a:r>
              <a:rPr lang="en-GB" dirty="0"/>
              <a:t>Without</a:t>
            </a:r>
            <a:br>
              <a:rPr lang="en-GB" dirty="0"/>
            </a:br>
            <a:r>
              <a:rPr lang="en-GB" dirty="0"/>
              <a:t>volumetric</a:t>
            </a:r>
            <a:br>
              <a:rPr lang="en-GB" dirty="0"/>
            </a:br>
            <a:r>
              <a:rPr lang="en-GB" dirty="0"/>
              <a:t>shadows</a:t>
            </a:r>
            <a:endParaRPr lang="sv-SE" dirty="0"/>
          </a:p>
        </p:txBody>
      </p:sp>
    </p:spTree>
    <p:extLst>
      <p:ext uri="{BB962C8B-B14F-4D97-AF65-F5344CB8AC3E}">
        <p14:creationId xmlns:p14="http://schemas.microsoft.com/office/powerpoint/2010/main" val="2371725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solidFill>
                  <a:schemeClr val="accent6"/>
                </a:solidFill>
              </a:rPr>
              <a:t>Particles</a:t>
            </a:r>
            <a:r>
              <a:rPr lang="en-GB" dirty="0"/>
              <a:t> effect volumetric lighting</a:t>
            </a:r>
            <a:endParaRPr lang="sv-SE" dirty="0"/>
          </a:p>
        </p:txBody>
      </p:sp>
      <p:sp>
        <p:nvSpPr>
          <p:cNvPr id="3" name="Content Placeholder 2"/>
          <p:cNvSpPr>
            <a:spLocks noGrp="1"/>
          </p:cNvSpPr>
          <p:nvPr>
            <p:ph idx="1"/>
          </p:nvPr>
        </p:nvSpPr>
        <p:spPr>
          <a:xfrm>
            <a:off x="1027898" y="2052918"/>
            <a:ext cx="9901871" cy="4195481"/>
          </a:xfrm>
        </p:spPr>
        <p:txBody>
          <a:bodyPr>
            <a:normAutofit/>
          </a:bodyPr>
          <a:lstStyle/>
          <a:p>
            <a:r>
              <a:rPr lang="en-GB" dirty="0"/>
              <a:t>We already have </a:t>
            </a:r>
            <a:r>
              <a:rPr lang="en-GB" dirty="0">
                <a:solidFill>
                  <a:schemeClr val="accent6"/>
                </a:solidFill>
              </a:rPr>
              <a:t>shadow from sun</a:t>
            </a:r>
          </a:p>
          <a:p>
            <a:pPr lvl="1"/>
            <a:r>
              <a:rPr lang="en-GB" dirty="0"/>
              <a:t>Cascaded translucent shadow</a:t>
            </a:r>
          </a:p>
          <a:p>
            <a:pPr lvl="1"/>
            <a:r>
              <a:rPr lang="en-GB" dirty="0"/>
              <a:t>See [</a:t>
            </a:r>
            <a:r>
              <a:rPr lang="en-GB" dirty="0">
                <a:solidFill>
                  <a:schemeClr val="tx1">
                    <a:lumMod val="50000"/>
                  </a:schemeClr>
                </a:solidFill>
              </a:rPr>
              <a:t>Andersson11</a:t>
            </a:r>
            <a:r>
              <a:rPr lang="en-GB" dirty="0"/>
              <a:t>]</a:t>
            </a:r>
          </a:p>
          <a:p>
            <a:pPr marL="0" indent="0">
              <a:buNone/>
            </a:pPr>
            <a:endParaRPr lang="en-GB" dirty="0"/>
          </a:p>
          <a:p>
            <a:pPr marL="0" indent="0">
              <a:buNone/>
            </a:pPr>
            <a:endParaRPr lang="en-GB" dirty="0"/>
          </a:p>
          <a:p>
            <a:pPr marL="342900" lvl="1" indent="-342900"/>
            <a:r>
              <a:rPr lang="en-GB" dirty="0">
                <a:solidFill>
                  <a:schemeClr val="accent6"/>
                </a:solidFill>
              </a:rPr>
              <a:t>Local lights: </a:t>
            </a:r>
            <a:r>
              <a:rPr lang="en-GB" dirty="0"/>
              <a:t>volumetric shadow maps</a:t>
            </a:r>
          </a:p>
          <a:p>
            <a:pPr lvl="1"/>
            <a:r>
              <a:rPr lang="en-GB" dirty="0"/>
              <a:t>Cast shadows onto</a:t>
            </a:r>
          </a:p>
          <a:p>
            <a:pPr lvl="2"/>
            <a:r>
              <a:rPr lang="en-GB" dirty="0"/>
              <a:t>opaque surfaces, other effects and </a:t>
            </a:r>
            <a:r>
              <a:rPr lang="en-GB" dirty="0" err="1"/>
              <a:t>transparents</a:t>
            </a:r>
            <a:endParaRPr lang="en-GB" dirty="0"/>
          </a:p>
          <a:p>
            <a:pPr lvl="2"/>
            <a:r>
              <a:rPr lang="en-GB" dirty="0"/>
              <a:t>participating media</a:t>
            </a:r>
          </a:p>
          <a:p>
            <a:pPr lvl="1"/>
            <a:r>
              <a:rPr lang="en-GB" dirty="0"/>
              <a:t>Need to </a:t>
            </a:r>
            <a:r>
              <a:rPr lang="en-GB" dirty="0">
                <a:solidFill>
                  <a:schemeClr val="accent6"/>
                </a:solidFill>
              </a:rPr>
              <a:t>voxelize our particles</a:t>
            </a:r>
          </a:p>
          <a:p>
            <a:endParaRPr lang="en-GB" dirty="0"/>
          </a:p>
        </p:txBody>
      </p:sp>
      <p:pic>
        <p:nvPicPr>
          <p:cNvPr id="5" name="sp_tank_particle_shadows-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43830" y="1294132"/>
            <a:ext cx="5178965" cy="2864616"/>
          </a:xfrm>
          <a:prstGeom prst="rect">
            <a:avLst/>
          </a:prstGeom>
        </p:spPr>
      </p:pic>
    </p:spTree>
    <p:extLst>
      <p:ext uri="{BB962C8B-B14F-4D97-AF65-F5344CB8AC3E}">
        <p14:creationId xmlns:p14="http://schemas.microsoft.com/office/powerpoint/2010/main" val="352260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Particle voxelization</a:t>
            </a:r>
            <a:endParaRPr lang="sv-SE" dirty="0"/>
          </a:p>
        </p:txBody>
      </p:sp>
      <p:grpSp>
        <p:nvGrpSpPr>
          <p:cNvPr id="534" name="Group 533"/>
          <p:cNvGrpSpPr/>
          <p:nvPr/>
        </p:nvGrpSpPr>
        <p:grpSpPr>
          <a:xfrm>
            <a:off x="4020546" y="3983255"/>
            <a:ext cx="1881266" cy="1896598"/>
            <a:chOff x="2959676" y="2717338"/>
            <a:chExt cx="1881266" cy="1896598"/>
          </a:xfrm>
        </p:grpSpPr>
        <p:grpSp>
          <p:nvGrpSpPr>
            <p:cNvPr id="89" name="Group 88"/>
            <p:cNvGrpSpPr/>
            <p:nvPr/>
          </p:nvGrpSpPr>
          <p:grpSpPr>
            <a:xfrm>
              <a:off x="3360528" y="2717338"/>
              <a:ext cx="1480414" cy="1493829"/>
              <a:chOff x="1818043" y="2125532"/>
              <a:chExt cx="2275242" cy="2295859"/>
            </a:xfrm>
          </p:grpSpPr>
          <p:grpSp>
            <p:nvGrpSpPr>
              <p:cNvPr id="20" name="Group 19"/>
              <p:cNvGrpSpPr/>
              <p:nvPr/>
            </p:nvGrpSpPr>
            <p:grpSpPr>
              <a:xfrm>
                <a:off x="2355925" y="2125532"/>
                <a:ext cx="1737360" cy="1757977"/>
                <a:chOff x="2355925" y="2125532"/>
                <a:chExt cx="1737360" cy="1757977"/>
              </a:xfrm>
            </p:grpSpPr>
            <p:sp>
              <p:nvSpPr>
                <p:cNvPr id="4" name="Cube 3"/>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Cube 4"/>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Cube 5"/>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Cube 6"/>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Cube 7"/>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Cube 8"/>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Cube 9"/>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Cube 10"/>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Cube 11"/>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Cube 12"/>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Cube 13"/>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Cube 14"/>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Cube 15"/>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Cube 16"/>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Cube 17"/>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Cube 18"/>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1" name="Group 20"/>
              <p:cNvGrpSpPr/>
              <p:nvPr/>
            </p:nvGrpSpPr>
            <p:grpSpPr>
              <a:xfrm>
                <a:off x="2220560" y="2264034"/>
                <a:ext cx="1737360" cy="1757977"/>
                <a:chOff x="2355925" y="2125532"/>
                <a:chExt cx="1737360" cy="1757977"/>
              </a:xfrm>
            </p:grpSpPr>
            <p:sp>
              <p:nvSpPr>
                <p:cNvPr id="22" name="Cube 21"/>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Cube 22"/>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Cube 23"/>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Cube 24"/>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Cube 25"/>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Cube 26"/>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Cube 27"/>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Cube 28"/>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Cube 29"/>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Cube 30"/>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Cube 31"/>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Cube 32"/>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Cube 33"/>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Cube 34"/>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Cube 35"/>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Cube 36"/>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38" name="Group 37"/>
              <p:cNvGrpSpPr/>
              <p:nvPr/>
            </p:nvGrpSpPr>
            <p:grpSpPr>
              <a:xfrm>
                <a:off x="2086984" y="2394473"/>
                <a:ext cx="1737360" cy="1757977"/>
                <a:chOff x="2355925" y="2125532"/>
                <a:chExt cx="1737360" cy="1757977"/>
              </a:xfrm>
            </p:grpSpPr>
            <p:sp>
              <p:nvSpPr>
                <p:cNvPr id="39" name="Cube 38"/>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Cube 39"/>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Cube 40"/>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Cube 41"/>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Cube 42"/>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Cube 43"/>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Cube 44"/>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Cube 45"/>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Cube 46"/>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Cube 47"/>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Cube 48"/>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Cube 49"/>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Cube 50"/>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Cube 51"/>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Cube 52"/>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Cube 53"/>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55" name="Group 54"/>
              <p:cNvGrpSpPr/>
              <p:nvPr/>
            </p:nvGrpSpPr>
            <p:grpSpPr>
              <a:xfrm>
                <a:off x="1951619" y="2532529"/>
                <a:ext cx="1737360" cy="1757977"/>
                <a:chOff x="2355925" y="2125532"/>
                <a:chExt cx="1737360" cy="1757977"/>
              </a:xfrm>
            </p:grpSpPr>
            <p:sp>
              <p:nvSpPr>
                <p:cNvPr id="56" name="Cube 55"/>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Cube 56"/>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Cube 57"/>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Cube 58"/>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Cube 59"/>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Cube 60"/>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Cube 61"/>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Cube 62"/>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Cube 63"/>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Cube 64"/>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Cube 65"/>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 name="Cube 66"/>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Cube 67"/>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Cube 68"/>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Cube 69"/>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Cube 70"/>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2" name="Group 71"/>
              <p:cNvGrpSpPr/>
              <p:nvPr/>
            </p:nvGrpSpPr>
            <p:grpSpPr>
              <a:xfrm>
                <a:off x="1818043" y="2663414"/>
                <a:ext cx="1737360" cy="1757977"/>
                <a:chOff x="2355925" y="2125532"/>
                <a:chExt cx="1737360" cy="1757977"/>
              </a:xfrm>
            </p:grpSpPr>
            <p:sp>
              <p:nvSpPr>
                <p:cNvPr id="73" name="Cube 72"/>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Cube 73"/>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 name="Cube 74"/>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 name="Cube 75"/>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Cube 76"/>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Cube 77"/>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Cube 78"/>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 name="Cube 79"/>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1" name="Cube 80"/>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2" name="Cube 81"/>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3" name="Cube 82"/>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Cube 83"/>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Cube 84"/>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Cube 85"/>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Cube 86"/>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Cube 87"/>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96" name="Group 95"/>
            <p:cNvGrpSpPr/>
            <p:nvPr/>
          </p:nvGrpSpPr>
          <p:grpSpPr>
            <a:xfrm>
              <a:off x="3099497" y="3595913"/>
              <a:ext cx="872620" cy="880527"/>
              <a:chOff x="1818043" y="2125532"/>
              <a:chExt cx="2275242" cy="2295859"/>
            </a:xfrm>
          </p:grpSpPr>
          <p:grpSp>
            <p:nvGrpSpPr>
              <p:cNvPr id="97" name="Group 96"/>
              <p:cNvGrpSpPr/>
              <p:nvPr/>
            </p:nvGrpSpPr>
            <p:grpSpPr>
              <a:xfrm>
                <a:off x="2355925" y="2125532"/>
                <a:ext cx="1737360" cy="1757977"/>
                <a:chOff x="2355925" y="2125532"/>
                <a:chExt cx="1737360" cy="1757977"/>
              </a:xfrm>
            </p:grpSpPr>
            <p:sp>
              <p:nvSpPr>
                <p:cNvPr id="166" name="Cube 165"/>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7" name="Cube 166"/>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8" name="Cube 167"/>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9" name="Cube 168"/>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0" name="Cube 169"/>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1" name="Cube 170"/>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2" name="Cube 171"/>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3" name="Cube 172"/>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4" name="Cube 173"/>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5" name="Cube 174"/>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6" name="Cube 175"/>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7" name="Cube 176"/>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8" name="Cube 177"/>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9" name="Cube 178"/>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0" name="Cube 179"/>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1" name="Cube 180"/>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98" name="Group 97"/>
              <p:cNvGrpSpPr/>
              <p:nvPr/>
            </p:nvGrpSpPr>
            <p:grpSpPr>
              <a:xfrm>
                <a:off x="2220560" y="2264034"/>
                <a:ext cx="1737360" cy="1757977"/>
                <a:chOff x="2355925" y="2125532"/>
                <a:chExt cx="1737360" cy="1757977"/>
              </a:xfrm>
            </p:grpSpPr>
            <p:sp>
              <p:nvSpPr>
                <p:cNvPr id="150" name="Cube 149"/>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Cube 150"/>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2" name="Cube 151"/>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3" name="Cube 152"/>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4" name="Cube 153"/>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5" name="Cube 154"/>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6" name="Cube 155"/>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7" name="Cube 156"/>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8" name="Cube 157"/>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9" name="Cube 158"/>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Cube 159"/>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Cube 160"/>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Cube 161"/>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3" name="Cube 162"/>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4" name="Cube 163"/>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5" name="Cube 164"/>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99" name="Group 98"/>
              <p:cNvGrpSpPr/>
              <p:nvPr/>
            </p:nvGrpSpPr>
            <p:grpSpPr>
              <a:xfrm>
                <a:off x="2086984" y="2394473"/>
                <a:ext cx="1737360" cy="1757977"/>
                <a:chOff x="2355925" y="2125532"/>
                <a:chExt cx="1737360" cy="1757977"/>
              </a:xfrm>
            </p:grpSpPr>
            <p:sp>
              <p:nvSpPr>
                <p:cNvPr id="134" name="Cube 133"/>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5" name="Cube 134"/>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6" name="Cube 135"/>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7" name="Cube 136"/>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Cube 137"/>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Cube 138"/>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Cube 139"/>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1" name="Cube 140"/>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2" name="Cube 141"/>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3" name="Cube 142"/>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4" name="Cube 143"/>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Cube 144"/>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Cube 145"/>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Cube 146"/>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8" name="Cube 147"/>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Cube 148"/>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00" name="Group 99"/>
              <p:cNvGrpSpPr/>
              <p:nvPr/>
            </p:nvGrpSpPr>
            <p:grpSpPr>
              <a:xfrm>
                <a:off x="1951619" y="2532529"/>
                <a:ext cx="1737360" cy="1757977"/>
                <a:chOff x="2355925" y="2125532"/>
                <a:chExt cx="1737360" cy="1757977"/>
              </a:xfrm>
            </p:grpSpPr>
            <p:sp>
              <p:nvSpPr>
                <p:cNvPr id="118" name="Cube 117"/>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9" name="Cube 118"/>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0" name="Cube 119"/>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1" name="Cube 120"/>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2" name="Cube 121"/>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Cube 122"/>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4" name="Cube 123"/>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5" name="Cube 124"/>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6" name="Cube 125"/>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7" name="Cube 126"/>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Cube 127"/>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Cube 128"/>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0" name="Cube 129"/>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1" name="Cube 130"/>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2" name="Cube 131"/>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3" name="Cube 132"/>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01" name="Group 100"/>
              <p:cNvGrpSpPr/>
              <p:nvPr/>
            </p:nvGrpSpPr>
            <p:grpSpPr>
              <a:xfrm>
                <a:off x="1818043" y="2663414"/>
                <a:ext cx="1737360" cy="1757977"/>
                <a:chOff x="2355925" y="2125532"/>
                <a:chExt cx="1737360" cy="1757977"/>
              </a:xfrm>
            </p:grpSpPr>
            <p:sp>
              <p:nvSpPr>
                <p:cNvPr id="102" name="Cube 101"/>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 name="Cube 102"/>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Cube 103"/>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Cube 104"/>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Cube 105"/>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 name="Cube 106"/>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 name="Cube 107"/>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Cube 108"/>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 name="Cube 109"/>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 name="Cube 110"/>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Cube 111"/>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3" name="Cube 112"/>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4" name="Cube 113"/>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5" name="Cube 114"/>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6" name="Cube 115"/>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Cube 116"/>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182" name="Group 181"/>
            <p:cNvGrpSpPr/>
            <p:nvPr/>
          </p:nvGrpSpPr>
          <p:grpSpPr>
            <a:xfrm>
              <a:off x="2959676" y="4109707"/>
              <a:ext cx="499700" cy="504229"/>
              <a:chOff x="1818043" y="2125532"/>
              <a:chExt cx="2275242" cy="2295859"/>
            </a:xfrm>
          </p:grpSpPr>
          <p:grpSp>
            <p:nvGrpSpPr>
              <p:cNvPr id="183" name="Group 182"/>
              <p:cNvGrpSpPr/>
              <p:nvPr/>
            </p:nvGrpSpPr>
            <p:grpSpPr>
              <a:xfrm>
                <a:off x="2355925" y="2125532"/>
                <a:ext cx="1737360" cy="1757977"/>
                <a:chOff x="2355925" y="2125532"/>
                <a:chExt cx="1737360" cy="1757977"/>
              </a:xfrm>
            </p:grpSpPr>
            <p:sp>
              <p:nvSpPr>
                <p:cNvPr id="252" name="Cube 251"/>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3" name="Cube 252"/>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4" name="Cube 253"/>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5" name="Cube 254"/>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6" name="Cube 255"/>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7" name="Cube 256"/>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8" name="Cube 257"/>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9" name="Cube 258"/>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0" name="Cube 259"/>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1" name="Cube 260"/>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2" name="Cube 261"/>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3" name="Cube 262"/>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4" name="Cube 263"/>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5" name="Cube 264"/>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6" name="Cube 265"/>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7" name="Cube 266"/>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84" name="Group 183"/>
              <p:cNvGrpSpPr/>
              <p:nvPr/>
            </p:nvGrpSpPr>
            <p:grpSpPr>
              <a:xfrm>
                <a:off x="2220560" y="2264034"/>
                <a:ext cx="1737360" cy="1757977"/>
                <a:chOff x="2355925" y="2125532"/>
                <a:chExt cx="1737360" cy="1757977"/>
              </a:xfrm>
            </p:grpSpPr>
            <p:sp>
              <p:nvSpPr>
                <p:cNvPr id="236" name="Cube 235"/>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7" name="Cube 236"/>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8" name="Cube 237"/>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9" name="Cube 238"/>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0" name="Cube 239"/>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1" name="Cube 240"/>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2" name="Cube 241"/>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3" name="Cube 242"/>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4" name="Cube 243"/>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5" name="Cube 244"/>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6" name="Cube 245"/>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7" name="Cube 246"/>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8" name="Cube 247"/>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9" name="Cube 248"/>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0" name="Cube 249"/>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1" name="Cube 250"/>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85" name="Group 184"/>
              <p:cNvGrpSpPr/>
              <p:nvPr/>
            </p:nvGrpSpPr>
            <p:grpSpPr>
              <a:xfrm>
                <a:off x="2086984" y="2394473"/>
                <a:ext cx="1737360" cy="1757977"/>
                <a:chOff x="2355925" y="2125532"/>
                <a:chExt cx="1737360" cy="1757977"/>
              </a:xfrm>
            </p:grpSpPr>
            <p:sp>
              <p:nvSpPr>
                <p:cNvPr id="220" name="Cube 219"/>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1" name="Cube 220"/>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2" name="Cube 221"/>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3" name="Cube 222"/>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4" name="Cube 223"/>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5" name="Cube 224"/>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6" name="Cube 225"/>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7" name="Cube 226"/>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8" name="Cube 227"/>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9" name="Cube 228"/>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0" name="Cube 229"/>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1" name="Cube 230"/>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2" name="Cube 231"/>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3" name="Cube 232"/>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4" name="Cube 233"/>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5" name="Cube 234"/>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86" name="Group 185"/>
              <p:cNvGrpSpPr/>
              <p:nvPr/>
            </p:nvGrpSpPr>
            <p:grpSpPr>
              <a:xfrm>
                <a:off x="1951619" y="2532529"/>
                <a:ext cx="1737360" cy="1757977"/>
                <a:chOff x="2355925" y="2125532"/>
                <a:chExt cx="1737360" cy="1757977"/>
              </a:xfrm>
            </p:grpSpPr>
            <p:sp>
              <p:nvSpPr>
                <p:cNvPr id="204" name="Cube 203"/>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5" name="Cube 204"/>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6" name="Cube 205"/>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7" name="Cube 206"/>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8" name="Cube 207"/>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9" name="Cube 208"/>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0" name="Cube 209"/>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1" name="Cube 210"/>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2" name="Cube 211"/>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3" name="Cube 212"/>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4" name="Cube 213"/>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5" name="Cube 214"/>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6" name="Cube 215"/>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7" name="Cube 216"/>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8" name="Cube 217"/>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9" name="Cube 218"/>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87" name="Group 186"/>
              <p:cNvGrpSpPr/>
              <p:nvPr/>
            </p:nvGrpSpPr>
            <p:grpSpPr>
              <a:xfrm>
                <a:off x="1818043" y="2663414"/>
                <a:ext cx="1737360" cy="1757977"/>
                <a:chOff x="2355925" y="2125532"/>
                <a:chExt cx="1737360" cy="1757977"/>
              </a:xfrm>
            </p:grpSpPr>
            <p:sp>
              <p:nvSpPr>
                <p:cNvPr id="188" name="Cube 187"/>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9" name="Cube 188"/>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0" name="Cube 189"/>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1" name="Cube 190"/>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2" name="Cube 191"/>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3" name="Cube 192"/>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4" name="Cube 193"/>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5" name="Cube 194"/>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6" name="Cube 195"/>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7" name="Cube 196"/>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8" name="Cube 197"/>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9" name="Cube 198"/>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0" name="Cube 199"/>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1" name="Cube 200"/>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2" name="Cube 201"/>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3" name="Cube 202"/>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grpSp>
        <p:nvGrpSpPr>
          <p:cNvPr id="274" name="Group 273"/>
          <p:cNvGrpSpPr/>
          <p:nvPr/>
        </p:nvGrpSpPr>
        <p:grpSpPr>
          <a:xfrm>
            <a:off x="1020142" y="4081341"/>
            <a:ext cx="1012528" cy="1644139"/>
            <a:chOff x="486396" y="2839747"/>
            <a:chExt cx="1012528" cy="1644139"/>
          </a:xfrm>
        </p:grpSpPr>
        <p:sp>
          <p:nvSpPr>
            <p:cNvPr id="269" name="Cloud 268"/>
            <p:cNvSpPr/>
            <p:nvPr/>
          </p:nvSpPr>
          <p:spPr>
            <a:xfrm>
              <a:off x="1011219" y="4225703"/>
              <a:ext cx="279699" cy="258183"/>
            </a:xfrm>
            <a:prstGeom prst="cloud">
              <a:avLst/>
            </a:prstGeom>
            <a:solidFill>
              <a:srgbClr val="7F7F7F">
                <a:alpha val="50196"/>
              </a:srgb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0" name="Cloud 269"/>
            <p:cNvSpPr/>
            <p:nvPr/>
          </p:nvSpPr>
          <p:spPr>
            <a:xfrm rot="13984058">
              <a:off x="780386" y="3997999"/>
              <a:ext cx="407767" cy="356795"/>
            </a:xfrm>
            <a:prstGeom prst="cloud">
              <a:avLst/>
            </a:prstGeom>
            <a:solidFill>
              <a:srgbClr val="7F7F7F">
                <a:alpha val="50196"/>
              </a:srgb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1" name="Cloud 270"/>
            <p:cNvSpPr/>
            <p:nvPr/>
          </p:nvSpPr>
          <p:spPr>
            <a:xfrm rot="20408031">
              <a:off x="883151" y="3770297"/>
              <a:ext cx="558374" cy="488576"/>
            </a:xfrm>
            <a:prstGeom prst="cloud">
              <a:avLst/>
            </a:prstGeom>
            <a:solidFill>
              <a:srgbClr val="7F7F7F">
                <a:alpha val="50196"/>
              </a:srgb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2" name="Cloud 271"/>
            <p:cNvSpPr/>
            <p:nvPr/>
          </p:nvSpPr>
          <p:spPr>
            <a:xfrm rot="1895026">
              <a:off x="664514" y="3386612"/>
              <a:ext cx="736443" cy="678630"/>
            </a:xfrm>
            <a:prstGeom prst="cloud">
              <a:avLst/>
            </a:prstGeom>
            <a:solidFill>
              <a:srgbClr val="7F7F7F">
                <a:alpha val="50196"/>
              </a:srgb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3" name="Cloud 272"/>
            <p:cNvSpPr/>
            <p:nvPr/>
          </p:nvSpPr>
          <p:spPr>
            <a:xfrm rot="11772720">
              <a:off x="486396" y="2839747"/>
              <a:ext cx="1012528" cy="952424"/>
            </a:xfrm>
            <a:prstGeom prst="cloud">
              <a:avLst/>
            </a:prstGeom>
            <a:solidFill>
              <a:srgbClr val="7F7F7F">
                <a:alpha val="50196"/>
              </a:srgb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535" name="TextBox 534"/>
          <p:cNvSpPr txBox="1"/>
          <p:nvPr/>
        </p:nvSpPr>
        <p:spPr>
          <a:xfrm>
            <a:off x="5201853" y="3245104"/>
            <a:ext cx="1090363" cy="369332"/>
          </a:xfrm>
          <a:prstGeom prst="rect">
            <a:avLst/>
          </a:prstGeom>
          <a:noFill/>
        </p:spPr>
        <p:txBody>
          <a:bodyPr wrap="none" rtlCol="0">
            <a:spAutoFit/>
          </a:bodyPr>
          <a:lstStyle/>
          <a:p>
            <a:r>
              <a:rPr lang="en-GB" dirty="0"/>
              <a:t>1 - clear</a:t>
            </a:r>
            <a:endParaRPr lang="sv-SE" dirty="0"/>
          </a:p>
        </p:txBody>
      </p:sp>
      <p:sp>
        <p:nvSpPr>
          <p:cNvPr id="536" name="TextBox 535"/>
          <p:cNvSpPr txBox="1"/>
          <p:nvPr/>
        </p:nvSpPr>
        <p:spPr>
          <a:xfrm>
            <a:off x="2458488" y="4585436"/>
            <a:ext cx="1399742" cy="369332"/>
          </a:xfrm>
          <a:prstGeom prst="rect">
            <a:avLst/>
          </a:prstGeom>
          <a:noFill/>
        </p:spPr>
        <p:txBody>
          <a:bodyPr wrap="none" rtlCol="0">
            <a:spAutoFit/>
          </a:bodyPr>
          <a:lstStyle/>
          <a:p>
            <a:r>
              <a:rPr lang="en-GB" dirty="0"/>
              <a:t>2 - voxelize</a:t>
            </a:r>
            <a:endParaRPr lang="sv-SE" dirty="0"/>
          </a:p>
        </p:txBody>
      </p:sp>
      <p:sp>
        <p:nvSpPr>
          <p:cNvPr id="537" name="TextBox 536"/>
          <p:cNvSpPr txBox="1"/>
          <p:nvPr/>
        </p:nvSpPr>
        <p:spPr>
          <a:xfrm>
            <a:off x="6467634" y="4406367"/>
            <a:ext cx="1423788" cy="646331"/>
          </a:xfrm>
          <a:prstGeom prst="rect">
            <a:avLst/>
          </a:prstGeom>
          <a:noFill/>
        </p:spPr>
        <p:txBody>
          <a:bodyPr wrap="none" rtlCol="0">
            <a:spAutoFit/>
          </a:bodyPr>
          <a:lstStyle/>
          <a:p>
            <a:pPr algn="ctr"/>
            <a:r>
              <a:rPr lang="en-GB" dirty="0"/>
              <a:t>3 – convert</a:t>
            </a:r>
            <a:br>
              <a:rPr lang="en-GB" dirty="0"/>
            </a:br>
            <a:r>
              <a:rPr lang="en-GB" dirty="0"/>
              <a:t>and add</a:t>
            </a:r>
            <a:endParaRPr lang="sv-SE" dirty="0"/>
          </a:p>
        </p:txBody>
      </p:sp>
      <p:grpSp>
        <p:nvGrpSpPr>
          <p:cNvPr id="538" name="Group 537"/>
          <p:cNvGrpSpPr/>
          <p:nvPr/>
        </p:nvGrpSpPr>
        <p:grpSpPr>
          <a:xfrm>
            <a:off x="8269699" y="3983712"/>
            <a:ext cx="1881266" cy="1896598"/>
            <a:chOff x="2959676" y="2717338"/>
            <a:chExt cx="1881266" cy="1896598"/>
          </a:xfrm>
        </p:grpSpPr>
        <p:grpSp>
          <p:nvGrpSpPr>
            <p:cNvPr id="539" name="Group 538"/>
            <p:cNvGrpSpPr/>
            <p:nvPr/>
          </p:nvGrpSpPr>
          <p:grpSpPr>
            <a:xfrm>
              <a:off x="3360528" y="2717338"/>
              <a:ext cx="1480414" cy="1493829"/>
              <a:chOff x="1818043" y="2125532"/>
              <a:chExt cx="2275242" cy="2295859"/>
            </a:xfrm>
          </p:grpSpPr>
          <p:grpSp>
            <p:nvGrpSpPr>
              <p:cNvPr id="712" name="Group 711"/>
              <p:cNvGrpSpPr/>
              <p:nvPr/>
            </p:nvGrpSpPr>
            <p:grpSpPr>
              <a:xfrm>
                <a:off x="2355925" y="2125532"/>
                <a:ext cx="1737360" cy="1757977"/>
                <a:chOff x="2355925" y="2125532"/>
                <a:chExt cx="1737360" cy="1757977"/>
              </a:xfrm>
            </p:grpSpPr>
            <p:sp>
              <p:nvSpPr>
                <p:cNvPr id="781" name="Cube 780"/>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2" name="Cube 781"/>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3" name="Cube 782"/>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4" name="Cube 783"/>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5" name="Cube 784"/>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6" name="Cube 785"/>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7" name="Cube 786"/>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8" name="Cube 787"/>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9" name="Cube 788"/>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0" name="Cube 789"/>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1" name="Cube 790"/>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2" name="Cube 791"/>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3" name="Cube 792"/>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4" name="Cube 793"/>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5" name="Cube 794"/>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6" name="Cube 795"/>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13" name="Group 712"/>
              <p:cNvGrpSpPr/>
              <p:nvPr/>
            </p:nvGrpSpPr>
            <p:grpSpPr>
              <a:xfrm>
                <a:off x="2220560" y="2264034"/>
                <a:ext cx="1737360" cy="1757977"/>
                <a:chOff x="2355925" y="2125532"/>
                <a:chExt cx="1737360" cy="1757977"/>
              </a:xfrm>
            </p:grpSpPr>
            <p:sp>
              <p:nvSpPr>
                <p:cNvPr id="765" name="Cube 764"/>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6" name="Cube 765"/>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7" name="Cube 766"/>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8" name="Cube 767"/>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9" name="Cube 768"/>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0" name="Cube 769"/>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1" name="Cube 770"/>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2" name="Cube 771"/>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3" name="Cube 772"/>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4" name="Cube 773"/>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5" name="Cube 774"/>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6" name="Cube 775"/>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7" name="Cube 776"/>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8" name="Cube 777"/>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9" name="Cube 778"/>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0" name="Cube 779"/>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14" name="Group 713"/>
              <p:cNvGrpSpPr/>
              <p:nvPr/>
            </p:nvGrpSpPr>
            <p:grpSpPr>
              <a:xfrm>
                <a:off x="2086984" y="2394473"/>
                <a:ext cx="1737360" cy="1757977"/>
                <a:chOff x="2355925" y="2125532"/>
                <a:chExt cx="1737360" cy="1757977"/>
              </a:xfrm>
            </p:grpSpPr>
            <p:sp>
              <p:nvSpPr>
                <p:cNvPr id="749" name="Cube 748"/>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0" name="Cube 749"/>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1" name="Cube 750"/>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2" name="Cube 751"/>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3" name="Cube 752"/>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4" name="Cube 753"/>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5" name="Cube 754"/>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6" name="Cube 755"/>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7" name="Cube 756"/>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8" name="Cube 757"/>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9" name="Cube 758"/>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0" name="Cube 759"/>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1" name="Cube 760"/>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2" name="Cube 761"/>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3" name="Cube 762"/>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4" name="Cube 763"/>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15" name="Group 714"/>
              <p:cNvGrpSpPr/>
              <p:nvPr/>
            </p:nvGrpSpPr>
            <p:grpSpPr>
              <a:xfrm>
                <a:off x="1951619" y="2532529"/>
                <a:ext cx="1737360" cy="1757977"/>
                <a:chOff x="2355925" y="2125532"/>
                <a:chExt cx="1737360" cy="1757977"/>
              </a:xfrm>
            </p:grpSpPr>
            <p:sp>
              <p:nvSpPr>
                <p:cNvPr id="733" name="Cube 732"/>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4" name="Cube 733"/>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5" name="Cube 734"/>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6" name="Cube 735"/>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7" name="Cube 736"/>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8" name="Cube 737"/>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9" name="Cube 738"/>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0" name="Cube 739"/>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1" name="Cube 740"/>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2" name="Cube 741"/>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3" name="Cube 742"/>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4" name="Cube 743"/>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5" name="Cube 744"/>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6" name="Cube 745"/>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7" name="Cube 746"/>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8" name="Cube 747"/>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16" name="Group 715"/>
              <p:cNvGrpSpPr/>
              <p:nvPr/>
            </p:nvGrpSpPr>
            <p:grpSpPr>
              <a:xfrm>
                <a:off x="1818043" y="2663414"/>
                <a:ext cx="1737360" cy="1757977"/>
                <a:chOff x="2355925" y="2125532"/>
                <a:chExt cx="1737360" cy="1757977"/>
              </a:xfrm>
            </p:grpSpPr>
            <p:sp>
              <p:nvSpPr>
                <p:cNvPr id="717" name="Cube 716"/>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8" name="Cube 717"/>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9" name="Cube 718"/>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0" name="Cube 719"/>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1" name="Cube 720"/>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2" name="Cube 721"/>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3" name="Cube 722"/>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4" name="Cube 723"/>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5" name="Cube 724"/>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6" name="Cube 725"/>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7" name="Cube 726"/>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8" name="Cube 727"/>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9" name="Cube 728"/>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0" name="Cube 729"/>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1" name="Cube 730"/>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2" name="Cube 731"/>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540" name="Group 539"/>
            <p:cNvGrpSpPr/>
            <p:nvPr/>
          </p:nvGrpSpPr>
          <p:grpSpPr>
            <a:xfrm>
              <a:off x="3099497" y="3595913"/>
              <a:ext cx="872620" cy="880527"/>
              <a:chOff x="1818043" y="2125532"/>
              <a:chExt cx="2275242" cy="2295859"/>
            </a:xfrm>
          </p:grpSpPr>
          <p:grpSp>
            <p:nvGrpSpPr>
              <p:cNvPr id="627" name="Group 626"/>
              <p:cNvGrpSpPr/>
              <p:nvPr/>
            </p:nvGrpSpPr>
            <p:grpSpPr>
              <a:xfrm>
                <a:off x="2355925" y="2125532"/>
                <a:ext cx="1737360" cy="1757977"/>
                <a:chOff x="2355925" y="2125532"/>
                <a:chExt cx="1737360" cy="1757977"/>
              </a:xfrm>
            </p:grpSpPr>
            <p:sp>
              <p:nvSpPr>
                <p:cNvPr id="696" name="Cube 695"/>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7" name="Cube 696"/>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8" name="Cube 697"/>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9" name="Cube 698"/>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0" name="Cube 699"/>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1" name="Cube 700"/>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2" name="Cube 701"/>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3" name="Cube 702"/>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4" name="Cube 703"/>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5" name="Cube 704"/>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6" name="Cube 705"/>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7" name="Cube 706"/>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8" name="Cube 707"/>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9" name="Cube 708"/>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0" name="Cube 709"/>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1" name="Cube 710"/>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28" name="Group 627"/>
              <p:cNvGrpSpPr/>
              <p:nvPr/>
            </p:nvGrpSpPr>
            <p:grpSpPr>
              <a:xfrm>
                <a:off x="2220560" y="2264034"/>
                <a:ext cx="1737360" cy="1757977"/>
                <a:chOff x="2355925" y="2125532"/>
                <a:chExt cx="1737360" cy="1757977"/>
              </a:xfrm>
            </p:grpSpPr>
            <p:sp>
              <p:nvSpPr>
                <p:cNvPr id="680" name="Cube 679"/>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1" name="Cube 680"/>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2" name="Cube 681"/>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3" name="Cube 682"/>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4" name="Cube 683"/>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5" name="Cube 684"/>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6" name="Cube 685"/>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7" name="Cube 686"/>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8" name="Cube 687"/>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9" name="Cube 688"/>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0" name="Cube 689"/>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1" name="Cube 690"/>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2" name="Cube 691"/>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3" name="Cube 692"/>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4" name="Cube 693"/>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5" name="Cube 694"/>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29" name="Group 628"/>
              <p:cNvGrpSpPr/>
              <p:nvPr/>
            </p:nvGrpSpPr>
            <p:grpSpPr>
              <a:xfrm>
                <a:off x="2086984" y="2394473"/>
                <a:ext cx="1737360" cy="1757977"/>
                <a:chOff x="2355925" y="2125532"/>
                <a:chExt cx="1737360" cy="1757977"/>
              </a:xfrm>
            </p:grpSpPr>
            <p:sp>
              <p:nvSpPr>
                <p:cNvPr id="664" name="Cube 663"/>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5" name="Cube 664"/>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6" name="Cube 665"/>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7" name="Cube 666"/>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8" name="Cube 667"/>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9" name="Cube 668"/>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0" name="Cube 669"/>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1" name="Cube 670"/>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2" name="Cube 671"/>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3" name="Cube 672"/>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4" name="Cube 673"/>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5" name="Cube 674"/>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6" name="Cube 675"/>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7" name="Cube 676"/>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8" name="Cube 677"/>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9" name="Cube 678"/>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30" name="Group 629"/>
              <p:cNvGrpSpPr/>
              <p:nvPr/>
            </p:nvGrpSpPr>
            <p:grpSpPr>
              <a:xfrm>
                <a:off x="1951619" y="2532529"/>
                <a:ext cx="1737360" cy="1757977"/>
                <a:chOff x="2355925" y="2125532"/>
                <a:chExt cx="1737360" cy="1757977"/>
              </a:xfrm>
            </p:grpSpPr>
            <p:sp>
              <p:nvSpPr>
                <p:cNvPr id="648" name="Cube 647"/>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9" name="Cube 648"/>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0" name="Cube 649"/>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1" name="Cube 650"/>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2" name="Cube 651"/>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3" name="Cube 652"/>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4" name="Cube 653"/>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5" name="Cube 654"/>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6" name="Cube 655"/>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7" name="Cube 656"/>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8" name="Cube 657"/>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9" name="Cube 658"/>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0" name="Cube 659"/>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1" name="Cube 660"/>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2" name="Cube 661"/>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3" name="Cube 662"/>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31" name="Group 630"/>
              <p:cNvGrpSpPr/>
              <p:nvPr/>
            </p:nvGrpSpPr>
            <p:grpSpPr>
              <a:xfrm>
                <a:off x="1818043" y="2663414"/>
                <a:ext cx="1737360" cy="1757977"/>
                <a:chOff x="2355925" y="2125532"/>
                <a:chExt cx="1737360" cy="1757977"/>
              </a:xfrm>
            </p:grpSpPr>
            <p:sp>
              <p:nvSpPr>
                <p:cNvPr id="632" name="Cube 631"/>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3" name="Cube 632"/>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4" name="Cube 633"/>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5" name="Cube 634"/>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6" name="Cube 635"/>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7" name="Cube 636"/>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8" name="Cube 637"/>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9" name="Cube 638"/>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0" name="Cube 639"/>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1" name="Cube 640"/>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2" name="Cube 641"/>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3" name="Cube 642"/>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4" name="Cube 643"/>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5" name="Cube 644"/>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6" name="Cube 645"/>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7" name="Cube 646"/>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541" name="Group 540"/>
            <p:cNvGrpSpPr/>
            <p:nvPr/>
          </p:nvGrpSpPr>
          <p:grpSpPr>
            <a:xfrm>
              <a:off x="2959676" y="4109707"/>
              <a:ext cx="499700" cy="504229"/>
              <a:chOff x="1818043" y="2125532"/>
              <a:chExt cx="2275242" cy="2295859"/>
            </a:xfrm>
          </p:grpSpPr>
          <p:grpSp>
            <p:nvGrpSpPr>
              <p:cNvPr id="542" name="Group 541"/>
              <p:cNvGrpSpPr/>
              <p:nvPr/>
            </p:nvGrpSpPr>
            <p:grpSpPr>
              <a:xfrm>
                <a:off x="2355925" y="2125532"/>
                <a:ext cx="1737360" cy="1757977"/>
                <a:chOff x="2355925" y="2125532"/>
                <a:chExt cx="1737360" cy="1757977"/>
              </a:xfrm>
            </p:grpSpPr>
            <p:sp>
              <p:nvSpPr>
                <p:cNvPr id="611" name="Cube 610"/>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2" name="Cube 611"/>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3" name="Cube 612"/>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4" name="Cube 613"/>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5" name="Cube 614"/>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6" name="Cube 615"/>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7" name="Cube 616"/>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8" name="Cube 617"/>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9" name="Cube 618"/>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0" name="Cube 619"/>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1" name="Cube 620"/>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2" name="Cube 621"/>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3" name="Cube 622"/>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4" name="Cube 623"/>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5" name="Cube 624"/>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6" name="Cube 625"/>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543" name="Group 542"/>
              <p:cNvGrpSpPr/>
              <p:nvPr/>
            </p:nvGrpSpPr>
            <p:grpSpPr>
              <a:xfrm>
                <a:off x="2220560" y="2264034"/>
                <a:ext cx="1737360" cy="1757977"/>
                <a:chOff x="2355925" y="2125532"/>
                <a:chExt cx="1737360" cy="1757977"/>
              </a:xfrm>
            </p:grpSpPr>
            <p:sp>
              <p:nvSpPr>
                <p:cNvPr id="595" name="Cube 594"/>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6" name="Cube 595"/>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7" name="Cube 596"/>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8" name="Cube 597"/>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9" name="Cube 598"/>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0" name="Cube 599"/>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1" name="Cube 600"/>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2" name="Cube 601"/>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3" name="Cube 602"/>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4" name="Cube 603"/>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5" name="Cube 604"/>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6" name="Cube 605"/>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7" name="Cube 606"/>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8" name="Cube 607"/>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9" name="Cube 608"/>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0" name="Cube 609"/>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544" name="Group 543"/>
              <p:cNvGrpSpPr/>
              <p:nvPr/>
            </p:nvGrpSpPr>
            <p:grpSpPr>
              <a:xfrm>
                <a:off x="2086984" y="2394473"/>
                <a:ext cx="1737360" cy="1757977"/>
                <a:chOff x="2355925" y="2125532"/>
                <a:chExt cx="1737360" cy="1757977"/>
              </a:xfrm>
            </p:grpSpPr>
            <p:sp>
              <p:nvSpPr>
                <p:cNvPr id="579" name="Cube 578"/>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0" name="Cube 579"/>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1" name="Cube 580"/>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2" name="Cube 581"/>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3" name="Cube 582"/>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4" name="Cube 583"/>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5" name="Cube 584"/>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6" name="Cube 585"/>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7" name="Cube 586"/>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8" name="Cube 587"/>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9" name="Cube 588"/>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0" name="Cube 589"/>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1" name="Cube 590"/>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2" name="Cube 591"/>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3" name="Cube 592"/>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4" name="Cube 593"/>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545" name="Group 544"/>
              <p:cNvGrpSpPr/>
              <p:nvPr/>
            </p:nvGrpSpPr>
            <p:grpSpPr>
              <a:xfrm>
                <a:off x="1951619" y="2532529"/>
                <a:ext cx="1737360" cy="1757977"/>
                <a:chOff x="2355925" y="2125532"/>
                <a:chExt cx="1737360" cy="1757977"/>
              </a:xfrm>
            </p:grpSpPr>
            <p:sp>
              <p:nvSpPr>
                <p:cNvPr id="563" name="Cube 562"/>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4" name="Cube 563"/>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5" name="Cube 564"/>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6" name="Cube 565"/>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7" name="Cube 566"/>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8" name="Cube 567"/>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9" name="Cube 568"/>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0" name="Cube 569"/>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1" name="Cube 570"/>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2" name="Cube 571"/>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3" name="Cube 572"/>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4" name="Cube 573"/>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5" name="Cube 574"/>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6" name="Cube 575"/>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7" name="Cube 576"/>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8" name="Cube 577"/>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546" name="Group 545"/>
              <p:cNvGrpSpPr/>
              <p:nvPr/>
            </p:nvGrpSpPr>
            <p:grpSpPr>
              <a:xfrm>
                <a:off x="1818043" y="2663414"/>
                <a:ext cx="1737360" cy="1757977"/>
                <a:chOff x="2355925" y="2125532"/>
                <a:chExt cx="1737360" cy="1757977"/>
              </a:xfrm>
            </p:grpSpPr>
            <p:sp>
              <p:nvSpPr>
                <p:cNvPr id="547" name="Cube 546"/>
                <p:cNvSpPr/>
                <p:nvPr/>
              </p:nvSpPr>
              <p:spPr>
                <a:xfrm>
                  <a:off x="2355925"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8" name="Cube 547"/>
                <p:cNvSpPr/>
                <p:nvPr/>
              </p:nvSpPr>
              <p:spPr>
                <a:xfrm>
                  <a:off x="2755751"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9" name="Cube 548"/>
                <p:cNvSpPr/>
                <p:nvPr/>
              </p:nvSpPr>
              <p:spPr>
                <a:xfrm>
                  <a:off x="3155577"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0" name="Cube 549"/>
                <p:cNvSpPr/>
                <p:nvPr/>
              </p:nvSpPr>
              <p:spPr>
                <a:xfrm>
                  <a:off x="3555403" y="3345627"/>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1" name="Cube 550"/>
                <p:cNvSpPr/>
                <p:nvPr/>
              </p:nvSpPr>
              <p:spPr>
                <a:xfrm>
                  <a:off x="2355925"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2" name="Cube 551"/>
                <p:cNvSpPr/>
                <p:nvPr/>
              </p:nvSpPr>
              <p:spPr>
                <a:xfrm>
                  <a:off x="2755751"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3" name="Cube 552"/>
                <p:cNvSpPr/>
                <p:nvPr/>
              </p:nvSpPr>
              <p:spPr>
                <a:xfrm>
                  <a:off x="3155577"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4" name="Cube 553"/>
                <p:cNvSpPr/>
                <p:nvPr/>
              </p:nvSpPr>
              <p:spPr>
                <a:xfrm>
                  <a:off x="3555403" y="2938630"/>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5" name="Cube 554"/>
                <p:cNvSpPr/>
                <p:nvPr/>
              </p:nvSpPr>
              <p:spPr>
                <a:xfrm>
                  <a:off x="2355925"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6" name="Cube 555"/>
                <p:cNvSpPr/>
                <p:nvPr/>
              </p:nvSpPr>
              <p:spPr>
                <a:xfrm>
                  <a:off x="2755751"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7" name="Cube 556"/>
                <p:cNvSpPr/>
                <p:nvPr/>
              </p:nvSpPr>
              <p:spPr>
                <a:xfrm>
                  <a:off x="3155577"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8" name="Cube 557"/>
                <p:cNvSpPr/>
                <p:nvPr/>
              </p:nvSpPr>
              <p:spPr>
                <a:xfrm>
                  <a:off x="3555403" y="2532529"/>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9" name="Cube 558"/>
                <p:cNvSpPr/>
                <p:nvPr/>
              </p:nvSpPr>
              <p:spPr>
                <a:xfrm>
                  <a:off x="2355925"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0" name="Cube 559"/>
                <p:cNvSpPr/>
                <p:nvPr/>
              </p:nvSpPr>
              <p:spPr>
                <a:xfrm>
                  <a:off x="2755751"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1" name="Cube 560"/>
                <p:cNvSpPr/>
                <p:nvPr/>
              </p:nvSpPr>
              <p:spPr>
                <a:xfrm>
                  <a:off x="3155577"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2" name="Cube 561"/>
                <p:cNvSpPr/>
                <p:nvPr/>
              </p:nvSpPr>
              <p:spPr>
                <a:xfrm>
                  <a:off x="3555403" y="2125532"/>
                  <a:ext cx="537882" cy="53788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sp>
        <p:nvSpPr>
          <p:cNvPr id="799" name="Content Placeholder 2"/>
          <p:cNvSpPr>
            <a:spLocks noGrp="1"/>
          </p:cNvSpPr>
          <p:nvPr>
            <p:ph idx="1"/>
          </p:nvPr>
        </p:nvSpPr>
        <p:spPr>
          <a:xfrm>
            <a:off x="1020142" y="1317443"/>
            <a:ext cx="8946541" cy="4195481"/>
          </a:xfrm>
        </p:spPr>
        <p:txBody>
          <a:bodyPr>
            <a:normAutofit/>
          </a:bodyPr>
          <a:lstStyle/>
          <a:p>
            <a:r>
              <a:rPr lang="en-GB" dirty="0"/>
              <a:t>Use an intermediate</a:t>
            </a:r>
            <a:r>
              <a:rPr lang="en-GB" dirty="0">
                <a:solidFill>
                  <a:schemeClr val="accent6"/>
                </a:solidFill>
              </a:rPr>
              <a:t> </a:t>
            </a:r>
            <a:r>
              <a:rPr lang="en-GB" dirty="0" err="1">
                <a:solidFill>
                  <a:schemeClr val="accent6"/>
                </a:solidFill>
              </a:rPr>
              <a:t>uint</a:t>
            </a:r>
            <a:r>
              <a:rPr lang="en-GB" dirty="0">
                <a:solidFill>
                  <a:schemeClr val="accent6"/>
                </a:solidFill>
              </a:rPr>
              <a:t> </a:t>
            </a:r>
            <a:r>
              <a:rPr lang="en-GB" dirty="0"/>
              <a:t>cascaded extinction volume</a:t>
            </a:r>
          </a:p>
          <a:p>
            <a:pPr lvl="1"/>
            <a:r>
              <a:rPr lang="en-GB" dirty="0"/>
              <a:t>Extinction of 1.0f maps to 2048u</a:t>
            </a:r>
          </a:p>
          <a:p>
            <a:pPr lvl="1"/>
            <a:r>
              <a:rPr lang="en-GB" dirty="0"/>
              <a:t>Voxelize using </a:t>
            </a:r>
            <a:r>
              <a:rPr lang="sv-SE" dirty="0">
                <a:solidFill>
                  <a:schemeClr val="accent6"/>
                </a:solidFill>
              </a:rPr>
              <a:t>InterlockedAdd</a:t>
            </a:r>
          </a:p>
          <a:p>
            <a:pPr lvl="2"/>
            <a:r>
              <a:rPr lang="en-GB" dirty="0"/>
              <a:t>Required for </a:t>
            </a:r>
            <a:r>
              <a:rPr lang="en-GB" dirty="0" err="1"/>
              <a:t>particleCount</a:t>
            </a:r>
            <a:r>
              <a:rPr lang="en-GB" dirty="0"/>
              <a:t> compute threads coherent write to memory</a:t>
            </a:r>
          </a:p>
        </p:txBody>
      </p:sp>
      <p:sp>
        <p:nvSpPr>
          <p:cNvPr id="802" name="Right Arrow 801"/>
          <p:cNvSpPr/>
          <p:nvPr/>
        </p:nvSpPr>
        <p:spPr>
          <a:xfrm rot="5400000">
            <a:off x="4820001" y="3486869"/>
            <a:ext cx="742276" cy="245537"/>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3" name="Right Arrow 802"/>
          <p:cNvSpPr/>
          <p:nvPr/>
        </p:nvSpPr>
        <p:spPr>
          <a:xfrm>
            <a:off x="2161874" y="4946411"/>
            <a:ext cx="1755085" cy="245537"/>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4" name="TextBox 803"/>
          <p:cNvSpPr txBox="1"/>
          <p:nvPr/>
        </p:nvSpPr>
        <p:spPr>
          <a:xfrm>
            <a:off x="1130453" y="5967486"/>
            <a:ext cx="947695" cy="369332"/>
          </a:xfrm>
          <a:prstGeom prst="rect">
            <a:avLst/>
          </a:prstGeom>
          <a:noFill/>
        </p:spPr>
        <p:txBody>
          <a:bodyPr wrap="none" rtlCol="0">
            <a:spAutoFit/>
          </a:bodyPr>
          <a:lstStyle/>
          <a:p>
            <a:r>
              <a:rPr lang="en-GB" dirty="0"/>
              <a:t>Emitter</a:t>
            </a:r>
            <a:endParaRPr lang="sv-SE" dirty="0"/>
          </a:p>
        </p:txBody>
      </p:sp>
      <p:sp>
        <p:nvSpPr>
          <p:cNvPr id="805" name="TextBox 804"/>
          <p:cNvSpPr txBox="1"/>
          <p:nvPr/>
        </p:nvSpPr>
        <p:spPr>
          <a:xfrm>
            <a:off x="3954442" y="5940298"/>
            <a:ext cx="2148345" cy="646331"/>
          </a:xfrm>
          <a:prstGeom prst="rect">
            <a:avLst/>
          </a:prstGeom>
          <a:noFill/>
        </p:spPr>
        <p:txBody>
          <a:bodyPr wrap="none" rtlCol="0">
            <a:spAutoFit/>
          </a:bodyPr>
          <a:lstStyle/>
          <a:p>
            <a:pPr algn="ctr"/>
            <a:r>
              <a:rPr lang="en-GB" dirty="0"/>
              <a:t>Extinction volume</a:t>
            </a:r>
            <a:br>
              <a:rPr lang="en-GB" dirty="0"/>
            </a:br>
            <a:r>
              <a:rPr lang="en-GB" dirty="0">
                <a:solidFill>
                  <a:schemeClr val="accent6"/>
                </a:solidFill>
              </a:rPr>
              <a:t>UINT</a:t>
            </a:r>
            <a:endParaRPr lang="sv-SE" dirty="0">
              <a:solidFill>
                <a:schemeClr val="accent6"/>
              </a:solidFill>
            </a:endParaRPr>
          </a:p>
        </p:txBody>
      </p:sp>
      <p:sp>
        <p:nvSpPr>
          <p:cNvPr id="806" name="TextBox 805"/>
          <p:cNvSpPr txBox="1"/>
          <p:nvPr/>
        </p:nvSpPr>
        <p:spPr>
          <a:xfrm>
            <a:off x="8376833" y="5920958"/>
            <a:ext cx="2148345" cy="646331"/>
          </a:xfrm>
          <a:prstGeom prst="rect">
            <a:avLst/>
          </a:prstGeom>
          <a:noFill/>
        </p:spPr>
        <p:txBody>
          <a:bodyPr wrap="none" rtlCol="0">
            <a:spAutoFit/>
          </a:bodyPr>
          <a:lstStyle/>
          <a:p>
            <a:r>
              <a:rPr lang="en-GB" dirty="0"/>
              <a:t>Extinction volume</a:t>
            </a:r>
          </a:p>
          <a:p>
            <a:pPr algn="ctr"/>
            <a:r>
              <a:rPr lang="en-GB" dirty="0">
                <a:solidFill>
                  <a:schemeClr val="accent6"/>
                </a:solidFill>
              </a:rPr>
              <a:t>Float16</a:t>
            </a:r>
            <a:endParaRPr lang="sv-SE" dirty="0">
              <a:solidFill>
                <a:schemeClr val="accent6"/>
              </a:solidFill>
            </a:endParaRPr>
          </a:p>
        </p:txBody>
      </p:sp>
      <p:pic>
        <p:nvPicPr>
          <p:cNvPr id="797" name="Picture 2" descr="https://frostbite.ea.com/download/attachments/72030832/cascadedDensityvolume.png?version=1&amp;modificationDate=1425657568687&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812" y="3958932"/>
            <a:ext cx="2371209" cy="2008554"/>
          </a:xfrm>
          <a:prstGeom prst="rect">
            <a:avLst/>
          </a:prstGeom>
          <a:noFill/>
          <a:extLst>
            <a:ext uri="{909E8E84-426E-40DD-AFC4-6F175D3DCCD1}">
              <a14:hiddenFill xmlns:a14="http://schemas.microsoft.com/office/drawing/2010/main">
                <a:solidFill>
                  <a:srgbClr val="FFFFFF"/>
                </a:solidFill>
              </a14:hiddenFill>
            </a:ext>
          </a:extLst>
        </p:spPr>
      </p:pic>
      <p:sp>
        <p:nvSpPr>
          <p:cNvPr id="807" name="Right Arrow 806"/>
          <p:cNvSpPr/>
          <p:nvPr/>
        </p:nvSpPr>
        <p:spPr>
          <a:xfrm>
            <a:off x="6332488" y="4946411"/>
            <a:ext cx="1853571" cy="245537"/>
          </a:xfrm>
          <a:prstGeom prst="rightArrow">
            <a:avLst/>
          </a:prstGeom>
          <a:solidFill>
            <a:schemeClr val="tx1">
              <a:lumMod val="50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98" name="Picture 2" descr="https://frostbite.ea.com/download/attachments/72030832/cascadedDensityvolume.png?version=1&amp;modificationDate=1425657568687&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017" y="3980775"/>
            <a:ext cx="2402304" cy="2034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500"/>
                                        <p:tgtEl>
                                          <p:spTgt spid="5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2"/>
                                        </p:tgtEl>
                                        <p:attrNameLst>
                                          <p:attrName>style.visibility</p:attrName>
                                        </p:attrNameLst>
                                      </p:cBhvr>
                                      <p:to>
                                        <p:strVal val="visible"/>
                                      </p:to>
                                    </p:set>
                                    <p:animEffect transition="in" filter="fade">
                                      <p:cBhvr>
                                        <p:cTn id="10" dur="500"/>
                                        <p:tgtEl>
                                          <p:spTgt spid="8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6"/>
                                        </p:tgtEl>
                                        <p:attrNameLst>
                                          <p:attrName>style.visibility</p:attrName>
                                        </p:attrNameLst>
                                      </p:cBhvr>
                                      <p:to>
                                        <p:strVal val="visible"/>
                                      </p:to>
                                    </p:set>
                                    <p:animEffect transition="in" filter="fade">
                                      <p:cBhvr>
                                        <p:cTn id="15" dur="500"/>
                                        <p:tgtEl>
                                          <p:spTgt spid="5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03"/>
                                        </p:tgtEl>
                                        <p:attrNameLst>
                                          <p:attrName>style.visibility</p:attrName>
                                        </p:attrNameLst>
                                      </p:cBhvr>
                                      <p:to>
                                        <p:strVal val="visible"/>
                                      </p:to>
                                    </p:set>
                                    <p:animEffect transition="in" filter="fade">
                                      <p:cBhvr>
                                        <p:cTn id="18" dur="500"/>
                                        <p:tgtEl>
                                          <p:spTgt spid="803"/>
                                        </p:tgtEl>
                                      </p:cBhvr>
                                    </p:animEffect>
                                  </p:childTnLst>
                                </p:cTn>
                              </p:par>
                              <p:par>
                                <p:cTn id="19" presetID="10" presetClass="entr" presetSubtype="0" fill="hold" nodeType="withEffect">
                                  <p:stCondLst>
                                    <p:cond delay="0"/>
                                  </p:stCondLst>
                                  <p:childTnLst>
                                    <p:set>
                                      <p:cBhvr>
                                        <p:cTn id="20" dur="1" fill="hold">
                                          <p:stCondLst>
                                            <p:cond delay="0"/>
                                          </p:stCondLst>
                                        </p:cTn>
                                        <p:tgtEl>
                                          <p:spTgt spid="799">
                                            <p:txEl>
                                              <p:pRg st="1" end="1"/>
                                            </p:txEl>
                                          </p:spTgt>
                                        </p:tgtEl>
                                        <p:attrNameLst>
                                          <p:attrName>style.visibility</p:attrName>
                                        </p:attrNameLst>
                                      </p:cBhvr>
                                      <p:to>
                                        <p:strVal val="visible"/>
                                      </p:to>
                                    </p:set>
                                    <p:animEffect transition="in" filter="fade">
                                      <p:cBhvr>
                                        <p:cTn id="21" dur="500"/>
                                        <p:tgtEl>
                                          <p:spTgt spid="799">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99">
                                            <p:txEl>
                                              <p:pRg st="2" end="2"/>
                                            </p:txEl>
                                          </p:spTgt>
                                        </p:tgtEl>
                                        <p:attrNameLst>
                                          <p:attrName>style.visibility</p:attrName>
                                        </p:attrNameLst>
                                      </p:cBhvr>
                                      <p:to>
                                        <p:strVal val="visible"/>
                                      </p:to>
                                    </p:set>
                                    <p:animEffect transition="in" filter="fade">
                                      <p:cBhvr>
                                        <p:cTn id="24" dur="500"/>
                                        <p:tgtEl>
                                          <p:spTgt spid="799">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99">
                                            <p:txEl>
                                              <p:pRg st="3" end="3"/>
                                            </p:txEl>
                                          </p:spTgt>
                                        </p:tgtEl>
                                        <p:attrNameLst>
                                          <p:attrName>style.visibility</p:attrName>
                                        </p:attrNameLst>
                                      </p:cBhvr>
                                      <p:to>
                                        <p:strVal val="visible"/>
                                      </p:to>
                                    </p:set>
                                    <p:animEffect transition="in" filter="fade">
                                      <p:cBhvr>
                                        <p:cTn id="27" dur="500"/>
                                        <p:tgtEl>
                                          <p:spTgt spid="7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7"/>
                                        </p:tgtEl>
                                        <p:attrNameLst>
                                          <p:attrName>style.visibility</p:attrName>
                                        </p:attrNameLst>
                                      </p:cBhvr>
                                      <p:to>
                                        <p:strVal val="visible"/>
                                      </p:to>
                                    </p:set>
                                    <p:animEffect transition="in" filter="fade">
                                      <p:cBhvr>
                                        <p:cTn id="32" dur="500"/>
                                        <p:tgtEl>
                                          <p:spTgt spid="5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07"/>
                                        </p:tgtEl>
                                        <p:attrNameLst>
                                          <p:attrName>style.visibility</p:attrName>
                                        </p:attrNameLst>
                                      </p:cBhvr>
                                      <p:to>
                                        <p:strVal val="visible"/>
                                      </p:to>
                                    </p:set>
                                    <p:animEffect transition="in" filter="fade">
                                      <p:cBhvr>
                                        <p:cTn id="35" dur="500"/>
                                        <p:tgtEl>
                                          <p:spTgt spid="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p:bldP spid="802" grpId="0" animBg="1"/>
      <p:bldP spid="803" grpId="0" animBg="1"/>
      <p:bldP spid="807" grpId="0" animBg="1"/>
    </p:bldLst>
  </p:timing>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t>Particle voxelization methods</a:t>
            </a:r>
            <a:endParaRPr dirty="0" lang="sv-SE"/>
          </a:p>
        </p:txBody>
      </p:sp>
      <p:sp>
        <p:nvSpPr>
          <p:cNvPr id="13" name="TextBox 12"/>
          <p:cNvSpPr txBox="1"/>
          <p:nvPr/>
        </p:nvSpPr>
        <p:spPr>
          <a:xfrm>
            <a:off x="6950148" y="5627387"/>
            <a:ext cx="1002197" cy="369332"/>
          </a:xfrm>
          <a:prstGeom prst="rect">
            <a:avLst/>
          </a:prstGeom>
          <a:noFill/>
        </p:spPr>
        <p:txBody>
          <a:bodyPr rtlCol="0" wrap="none">
            <a:spAutoFit/>
          </a:bodyPr>
          <a:lstStyle/>
          <a:p>
            <a:r>
              <a:rPr dirty="0" lang="en-GB">
                <a:solidFill>
                  <a:schemeClr val="accent6"/>
                </a:solidFill>
              </a:rPr>
              <a:t>Default</a:t>
            </a:r>
            <a:endParaRPr dirty="0" lang="sv-SE">
              <a:solidFill>
                <a:schemeClr val="accent6"/>
              </a:solidFill>
            </a:endParaRPr>
          </a:p>
        </p:txBody>
      </p:sp>
      <p:sp>
        <p:nvSpPr>
          <p:cNvPr id="14" name="TextBox 13"/>
          <p:cNvSpPr txBox="1"/>
          <p:nvPr/>
        </p:nvSpPr>
        <p:spPr>
          <a:xfrm>
            <a:off x="8944206" y="5618796"/>
            <a:ext cx="2682145" cy="646331"/>
          </a:xfrm>
          <a:prstGeom prst="rect">
            <a:avLst/>
          </a:prstGeom>
          <a:noFill/>
        </p:spPr>
        <p:txBody>
          <a:bodyPr rtlCol="0" wrap="none">
            <a:spAutoFit/>
          </a:bodyPr>
          <a:lstStyle/>
          <a:p>
            <a:pPr algn="ctr"/>
            <a:r>
              <a:rPr dirty="0" lang="en-GB">
                <a:solidFill>
                  <a:schemeClr val="accent6"/>
                </a:solidFill>
              </a:rPr>
              <a:t>High quality option</a:t>
            </a:r>
          </a:p>
          <a:p>
            <a:pPr algn="ctr"/>
            <a:r>
              <a:rPr dirty="0" lang="en-GB"/>
              <a:t>Selectable per emitter</a:t>
            </a:r>
            <a:endParaRPr dirty="0" lang="sv-SE"/>
          </a:p>
        </p:txBody>
      </p:sp>
      <p:pic>
        <p:nvPicPr>
          <p:cNvPr id="15" name="vox222">
            <a:hlinkClick action="ppaction://media" r:id=""/>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r="-28"/>
          <a:stretch/>
        </p:blipFill>
        <p:spPr>
          <a:xfrm>
            <a:off x="3281938" y="1672971"/>
            <a:ext cx="2662536" cy="3965176"/>
          </a:xfrm>
          <a:prstGeom prst="rect">
            <a:avLst/>
          </a:prstGeom>
        </p:spPr>
      </p:pic>
      <p:sp>
        <p:nvSpPr>
          <p:cNvPr id="5" name="TextBox 4"/>
          <p:cNvSpPr txBox="1"/>
          <p:nvPr/>
        </p:nvSpPr>
        <p:spPr>
          <a:xfrm>
            <a:off x="3901963" y="1683728"/>
            <a:ext cx="1483098" cy="369332"/>
          </a:xfrm>
          <a:prstGeom prst="rect">
            <a:avLst/>
          </a:prstGeom>
          <a:noFill/>
        </p:spPr>
        <p:txBody>
          <a:bodyPr rtlCol="0" wrap="none">
            <a:spAutoFit/>
          </a:bodyPr>
          <a:lstStyle/>
          <a:p>
            <a:r>
              <a:rPr b="1" dirty="0" lang="en-GB"/>
              <a:t>2x2x2 cube</a:t>
            </a:r>
            <a:endParaRPr b="1" dirty="0" lang="sv-SE"/>
          </a:p>
        </p:txBody>
      </p:sp>
      <p:pic>
        <p:nvPicPr>
          <p:cNvPr id="16" name="voxPoint">
            <a:hlinkClick action="ppaction://media" r:id=""/>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r="-5"/>
          <a:stretch/>
        </p:blipFill>
        <p:spPr>
          <a:xfrm>
            <a:off x="474242" y="1672971"/>
            <a:ext cx="2647186" cy="3965176"/>
          </a:xfrm>
          <a:prstGeom prst="rect">
            <a:avLst/>
          </a:prstGeom>
        </p:spPr>
      </p:pic>
      <p:sp>
        <p:nvSpPr>
          <p:cNvPr id="4" name="TextBox 3"/>
          <p:cNvSpPr txBox="1"/>
          <p:nvPr/>
        </p:nvSpPr>
        <p:spPr>
          <a:xfrm>
            <a:off x="1382373" y="1683728"/>
            <a:ext cx="758541" cy="369332"/>
          </a:xfrm>
          <a:prstGeom prst="rect">
            <a:avLst/>
          </a:prstGeom>
          <a:noFill/>
        </p:spPr>
        <p:txBody>
          <a:bodyPr rtlCol="0" wrap="none">
            <a:spAutoFit/>
          </a:bodyPr>
          <a:lstStyle/>
          <a:p>
            <a:r>
              <a:rPr b="1" dirty="0" lang="en-GB"/>
              <a:t>point</a:t>
            </a:r>
            <a:endParaRPr b="1" dirty="0" lang="sv-SE"/>
          </a:p>
        </p:txBody>
      </p:sp>
      <p:pic>
        <p:nvPicPr>
          <p:cNvPr id="17" name="vecTrilinear">
            <a:hlinkClick action="ppaction://media" r:id=""/>
          </p:cNvPr>
          <p:cNvPicPr>
            <a:picLocks noChangeAspect="1"/>
          </p:cNvPicPr>
          <p:nvPr>
            <a:videoFile r:link="rId6"/>
            <p:extLst>
              <p:ext uri="{DAA4B4D4-6D71-4841-9C94-3DE7FCFB9230}">
                <p14:media xmlns:p14="http://schemas.microsoft.com/office/powerpoint/2010/main" r:embed="rId5"/>
              </p:ext>
            </p:extLst>
          </p:nvPr>
        </p:nvPicPr>
        <p:blipFill rotWithShape="1">
          <a:blip r:embed="rId13"/>
          <a:srcRect r="-62"/>
          <a:stretch/>
        </p:blipFill>
        <p:spPr>
          <a:xfrm>
            <a:off x="6104984" y="1672970"/>
            <a:ext cx="2641410" cy="3965177"/>
          </a:xfrm>
          <a:prstGeom prst="rect">
            <a:avLst/>
          </a:prstGeom>
        </p:spPr>
      </p:pic>
      <p:pic>
        <p:nvPicPr>
          <p:cNvPr id="18" name="voxSphere">
            <a:hlinkClick action="ppaction://media" r:id=""/>
          </p:cNvPr>
          <p:cNvPicPr>
            <a:picLocks noChangeAspect="1"/>
          </p:cNvPicPr>
          <p:nvPr>
            <a:videoFile r:link="rId8"/>
            <p:extLst>
              <p:ext uri="{DAA4B4D4-6D71-4841-9C94-3DE7FCFB9230}">
                <p14:media xmlns:p14="http://schemas.microsoft.com/office/powerpoint/2010/main" r:embed="rId7"/>
              </p:ext>
            </p:extLst>
          </p:nvPr>
        </p:nvPicPr>
        <p:blipFill rotWithShape="1">
          <a:blip r:embed="rId14"/>
          <a:srcRect r="40"/>
          <a:stretch/>
        </p:blipFill>
        <p:spPr>
          <a:xfrm>
            <a:off x="8906904" y="1672969"/>
            <a:ext cx="2653386" cy="3965177"/>
          </a:xfrm>
          <a:prstGeom prst="rect">
            <a:avLst/>
          </a:prstGeom>
        </p:spPr>
      </p:pic>
      <p:sp>
        <p:nvSpPr>
          <p:cNvPr id="6" name="TextBox 5"/>
          <p:cNvSpPr txBox="1"/>
          <p:nvPr/>
        </p:nvSpPr>
        <p:spPr>
          <a:xfrm>
            <a:off x="6950148" y="1683728"/>
            <a:ext cx="1007007" cy="369332"/>
          </a:xfrm>
          <a:prstGeom prst="rect">
            <a:avLst/>
          </a:prstGeom>
          <a:noFill/>
        </p:spPr>
        <p:txBody>
          <a:bodyPr rtlCol="0" wrap="none">
            <a:spAutoFit/>
          </a:bodyPr>
          <a:lstStyle/>
          <a:p>
            <a:r>
              <a:rPr b="1" dirty="0" lang="en-GB"/>
              <a:t>trilinear</a:t>
            </a:r>
            <a:endParaRPr b="1" dirty="0" lang="sv-SE"/>
          </a:p>
        </p:txBody>
      </p:sp>
      <p:sp>
        <p:nvSpPr>
          <p:cNvPr id="7" name="TextBox 6"/>
          <p:cNvSpPr txBox="1"/>
          <p:nvPr/>
        </p:nvSpPr>
        <p:spPr>
          <a:xfrm>
            <a:off x="9796127" y="1672970"/>
            <a:ext cx="968535" cy="369332"/>
          </a:xfrm>
          <a:prstGeom prst="rect">
            <a:avLst/>
          </a:prstGeom>
          <a:noFill/>
        </p:spPr>
        <p:txBody>
          <a:bodyPr rtlCol="0" wrap="none">
            <a:spAutoFit/>
          </a:bodyPr>
          <a:lstStyle/>
          <a:p>
            <a:r>
              <a:rPr b="1" dirty="0" lang="en-GB"/>
              <a:t>Sphere</a:t>
            </a:r>
          </a:p>
        </p:txBody>
      </p:sp>
    </p:spTree>
    <p:extLst>
      <p:ext uri="{BB962C8B-B14F-4D97-AF65-F5344CB8AC3E}">
        <p14:creationId xmlns:p14="http://schemas.microsoft.com/office/powerpoint/2010/main" val="3882104951"/>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6975" fill="hold" id="6"/>
                                        <p:tgtEl>
                                          <p:spTgt spid="16"/>
                                        </p:tgtEl>
                                      </p:cBhvr>
                                    </p:cmd>
                                  </p:childTnLst>
                                </p:cTn>
                              </p:par>
                              <p:par>
                                <p:cTn fill="hold" id="7" nodeType="withEffect" presetClass="mediacall" presetID="1" presetSubtype="0">
                                  <p:stCondLst>
                                    <p:cond delay="0"/>
                                  </p:stCondLst>
                                  <p:childTnLst>
                                    <p:cmd cmd="playFrom(0.0)" type="call">
                                      <p:cBhvr>
                                        <p:cTn dur="6975" fill="hold" id="8"/>
                                        <p:tgtEl>
                                          <p:spTgt spid="15"/>
                                        </p:tgtEl>
                                      </p:cBhvr>
                                    </p:cmd>
                                  </p:childTnLst>
                                </p:cTn>
                              </p:par>
                              <p:par>
                                <p:cTn fill="hold" id="9" nodeType="withEffect" presetClass="mediacall" presetID="1" presetSubtype="0">
                                  <p:stCondLst>
                                    <p:cond delay="0"/>
                                  </p:stCondLst>
                                  <p:childTnLst>
                                    <p:cmd cmd="playFrom(0.0)" type="call">
                                      <p:cBhvr>
                                        <p:cTn dur="6975" fill="hold" id="10"/>
                                        <p:tgtEl>
                                          <p:spTgt spid="17"/>
                                        </p:tgtEl>
                                      </p:cBhvr>
                                    </p:cmd>
                                  </p:childTnLst>
                                </p:cTn>
                              </p:par>
                              <p:par>
                                <p:cTn fill="hold" id="11" nodeType="withEffect" presetClass="mediacall" presetID="1" presetSubtype="0">
                                  <p:stCondLst>
                                    <p:cond delay="0"/>
                                  </p:stCondLst>
                                  <p:childTnLst>
                                    <p:cmd cmd="playFrom(0.0)" type="call">
                                      <p:cBhvr>
                                        <p:cTn dur="7018" fill="hold" id="12"/>
                                        <p:tgtEl>
                                          <p:spTgt spid="18"/>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80000">
                <p:cTn display="0" fill="hold" id="13" repeatCount="indefinite">
                  <p:stCondLst>
                    <p:cond delay="indefinite"/>
                  </p:stCondLst>
                </p:cTn>
                <p:tgtEl>
                  <p:spTgt spid="16"/>
                </p:tgtEl>
              </p:cMediaNode>
            </p:video>
            <p:seq concurrent="1" nextAc="seek">
              <p:cTn evtFilter="cancelBubble" fill="hold" id="14" nodeType="interactiveSeq" restart="whenNotActive">
                <p:stCondLst>
                  <p:cond delay="0" evt="onClick">
                    <p:tgtEl>
                      <p:spTgt spid="16"/>
                    </p:tgtEl>
                  </p:cond>
                </p:stCondLst>
                <p:endSync delay="0" evt="end">
                  <p:rtn val="all"/>
                </p:endSync>
                <p:childTnLst>
                  <p:par>
                    <p:cTn fill="hold" id="15">
                      <p:stCondLst>
                        <p:cond delay="0"/>
                      </p:stCondLst>
                      <p:childTnLst>
                        <p:par>
                          <p:cTn fill="hold" id="16">
                            <p:stCondLst>
                              <p:cond delay="0"/>
                            </p:stCondLst>
                            <p:childTnLst>
                              <p:par>
                                <p:cTn fill="hold" id="17" nodeType="clickEffect" presetClass="mediacall" presetID="2" presetSubtype="0">
                                  <p:stCondLst>
                                    <p:cond delay="0"/>
                                  </p:stCondLst>
                                  <p:childTnLst>
                                    <p:cmd cmd="togglePause" type="call">
                                      <p:cBhvr>
                                        <p:cTn dur="1" fill="hold" id="18"/>
                                        <p:tgtEl>
                                          <p:spTgt spid="16"/>
                                        </p:tgtEl>
                                      </p:cBhvr>
                                    </p:cmd>
                                  </p:childTnLst>
                                </p:cTn>
                              </p:par>
                            </p:childTnLst>
                          </p:cTn>
                        </p:par>
                      </p:childTnLst>
                    </p:cTn>
                  </p:par>
                </p:childTnLst>
              </p:cTn>
              <p:nextCondLst>
                <p:cond delay="0" evt="onClick">
                  <p:tgtEl>
                    <p:spTgt spid="16"/>
                  </p:tgtEl>
                </p:cond>
              </p:nextCondLst>
            </p:seq>
            <p:video>
              <p:cMediaNode vol="80000">
                <p:cTn display="0" fill="hold" id="19" repeatCount="indefinite">
                  <p:stCondLst>
                    <p:cond delay="indefinite"/>
                  </p:stCondLst>
                </p:cTn>
                <p:tgtEl>
                  <p:spTgt spid="15"/>
                </p:tgtEl>
              </p:cMediaNode>
            </p:video>
            <p:seq concurrent="1" nextAc="seek">
              <p:cTn evtFilter="cancelBubble" fill="hold" id="20" nodeType="interactiveSeq" restart="whenNotActive">
                <p:stCondLst>
                  <p:cond delay="0" evt="onClick">
                    <p:tgtEl>
                      <p:spTgt spid="15"/>
                    </p:tgtEl>
                  </p:cond>
                </p:stCondLst>
                <p:endSync delay="0" evt="end">
                  <p:rtn val="all"/>
                </p:endSync>
                <p:childTnLst>
                  <p:par>
                    <p:cTn fill="hold" id="21">
                      <p:stCondLst>
                        <p:cond delay="0"/>
                      </p:stCondLst>
                      <p:childTnLst>
                        <p:par>
                          <p:cTn fill="hold" id="22">
                            <p:stCondLst>
                              <p:cond delay="0"/>
                            </p:stCondLst>
                            <p:childTnLst>
                              <p:par>
                                <p:cTn fill="hold" id="23" nodeType="clickEffect" presetClass="mediacall" presetID="2" presetSubtype="0">
                                  <p:stCondLst>
                                    <p:cond delay="0"/>
                                  </p:stCondLst>
                                  <p:childTnLst>
                                    <p:cmd cmd="togglePause" type="call">
                                      <p:cBhvr>
                                        <p:cTn dur="1" fill="hold" id="24"/>
                                        <p:tgtEl>
                                          <p:spTgt spid="15"/>
                                        </p:tgtEl>
                                      </p:cBhvr>
                                    </p:cmd>
                                  </p:childTnLst>
                                </p:cTn>
                              </p:par>
                            </p:childTnLst>
                          </p:cTn>
                        </p:par>
                      </p:childTnLst>
                    </p:cTn>
                  </p:par>
                </p:childTnLst>
              </p:cTn>
              <p:nextCondLst>
                <p:cond delay="0" evt="onClick">
                  <p:tgtEl>
                    <p:spTgt spid="15"/>
                  </p:tgtEl>
                </p:cond>
              </p:nextCondLst>
            </p:seq>
            <p:video>
              <p:cMediaNode vol="80000">
                <p:cTn display="0" fill="hold" id="25" repeatCount="indefinite">
                  <p:stCondLst>
                    <p:cond delay="indefinite"/>
                  </p:stCondLst>
                </p:cTn>
                <p:tgtEl>
                  <p:spTgt spid="17"/>
                </p:tgtEl>
              </p:cMediaNode>
            </p:video>
            <p:seq concurrent="1" nextAc="seek">
              <p:cTn evtFilter="cancelBubble" fill="hold" id="26" nodeType="interactiveSeq" restart="whenNotActive">
                <p:stCondLst>
                  <p:cond delay="0" evt="onClick">
                    <p:tgtEl>
                      <p:spTgt spid="17"/>
                    </p:tgtEl>
                  </p:cond>
                </p:stCondLst>
                <p:endSync delay="0" evt="end">
                  <p:rtn val="all"/>
                </p:endSync>
                <p:childTnLst>
                  <p:par>
                    <p:cTn fill="hold" id="27">
                      <p:stCondLst>
                        <p:cond delay="0"/>
                      </p:stCondLst>
                      <p:childTnLst>
                        <p:par>
                          <p:cTn fill="hold" id="28">
                            <p:stCondLst>
                              <p:cond delay="0"/>
                            </p:stCondLst>
                            <p:childTnLst>
                              <p:par>
                                <p:cTn fill="hold" id="29" nodeType="clickEffect" presetClass="mediacall" presetID="2" presetSubtype="0">
                                  <p:stCondLst>
                                    <p:cond delay="0"/>
                                  </p:stCondLst>
                                  <p:childTnLst>
                                    <p:cmd cmd="togglePause" type="call">
                                      <p:cBhvr>
                                        <p:cTn dur="1" fill="hold" id="30"/>
                                        <p:tgtEl>
                                          <p:spTgt spid="17"/>
                                        </p:tgtEl>
                                      </p:cBhvr>
                                    </p:cmd>
                                  </p:childTnLst>
                                </p:cTn>
                              </p:par>
                            </p:childTnLst>
                          </p:cTn>
                        </p:par>
                      </p:childTnLst>
                    </p:cTn>
                  </p:par>
                </p:childTnLst>
              </p:cTn>
              <p:nextCondLst>
                <p:cond delay="0" evt="onClick">
                  <p:tgtEl>
                    <p:spTgt spid="17"/>
                  </p:tgtEl>
                </p:cond>
              </p:nextCondLst>
            </p:seq>
            <p:video>
              <p:cMediaNode vol="80000">
                <p:cTn display="0" fill="hold" id="31" repeatCount="indefinite">
                  <p:stCondLst>
                    <p:cond delay="indefinite"/>
                  </p:stCondLst>
                </p:cTn>
                <p:tgtEl>
                  <p:spTgt spid="18"/>
                </p:tgtEl>
              </p:cMediaNode>
            </p:video>
            <p:seq concurrent="1" nextAc="seek">
              <p:cTn evtFilter="cancelBubble" fill="hold" id="32" nodeType="interactiveSeq" restart="whenNotActive">
                <p:stCondLst>
                  <p:cond delay="0" evt="onClick">
                    <p:tgtEl>
                      <p:spTgt spid="18"/>
                    </p:tgtEl>
                  </p:cond>
                </p:stCondLst>
                <p:endSync delay="0" evt="end">
                  <p:rtn val="all"/>
                </p:endSync>
                <p:childTnLst>
                  <p:par>
                    <p:cTn fill="hold" id="33">
                      <p:stCondLst>
                        <p:cond delay="0"/>
                      </p:stCondLst>
                      <p:childTnLst>
                        <p:par>
                          <p:cTn fill="hold" id="34">
                            <p:stCondLst>
                              <p:cond delay="0"/>
                            </p:stCondLst>
                            <p:childTnLst>
                              <p:par>
                                <p:cTn fill="hold" id="35" nodeType="clickEffect" presetClass="mediacall" presetID="2" presetSubtype="0">
                                  <p:stCondLst>
                                    <p:cond delay="0"/>
                                  </p:stCondLst>
                                  <p:childTnLst>
                                    <p:cmd cmd="togglePause" type="call">
                                      <p:cBhvr>
                                        <p:cTn dur="1" fill="hold" id="36"/>
                                        <p:tgtEl>
                                          <p:spTgt spid="18"/>
                                        </p:tgtEl>
                                      </p:cBhvr>
                                    </p:cmd>
                                  </p:childTnLst>
                                </p:cTn>
                              </p:par>
                            </p:childTnLst>
                          </p:cTn>
                        </p:par>
                      </p:childTnLst>
                    </p:cTn>
                  </p:par>
                </p:childTnLst>
              </p:cTn>
              <p:nextCondLst>
                <p:cond delay="0" evt="onClick">
                  <p:tgtEl>
                    <p:spTgt spid="18"/>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lang="en-GB" dirty="0"/>
              <a:t>Discussion</a:t>
            </a:r>
            <a:endParaRPr lang="sv-SE" dirty="0"/>
          </a:p>
        </p:txBody>
      </p:sp>
      <p:sp>
        <p:nvSpPr>
          <p:cNvPr id="3" name="Content Placeholder 2"/>
          <p:cNvSpPr>
            <a:spLocks noGrp="1"/>
          </p:cNvSpPr>
          <p:nvPr>
            <p:ph idx="1"/>
          </p:nvPr>
        </p:nvSpPr>
        <p:spPr>
          <a:xfrm>
            <a:off x="1027897" y="2052918"/>
            <a:ext cx="9997153" cy="4195481"/>
          </a:xfrm>
        </p:spPr>
        <p:txBody>
          <a:bodyPr/>
          <a:lstStyle/>
          <a:p>
            <a:r>
              <a:rPr lang="en-GB" dirty="0">
                <a:solidFill>
                  <a:schemeClr val="accent6"/>
                </a:solidFill>
              </a:rPr>
              <a:t>Soft shadows </a:t>
            </a:r>
            <a:r>
              <a:rPr lang="en-GB" dirty="0">
                <a:solidFill>
                  <a:schemeClr val="accent6"/>
                </a:solidFill>
                <a:sym typeface="Wingdings" panose="05000000000000000000" pitchFamily="2" charset="2"/>
              </a:rPr>
              <a:t></a:t>
            </a:r>
          </a:p>
          <a:p>
            <a:pPr lvl="1"/>
            <a:r>
              <a:rPr lang="en-GB" dirty="0">
                <a:sym typeface="Wingdings" panose="05000000000000000000" pitchFamily="2" charset="2"/>
              </a:rPr>
              <a:t>No sharp details</a:t>
            </a:r>
            <a:endParaRPr lang="en-GB" dirty="0"/>
          </a:p>
          <a:p>
            <a:endParaRPr lang="en-GB" dirty="0"/>
          </a:p>
          <a:p>
            <a:r>
              <a:rPr lang="en-GB" dirty="0">
                <a:solidFill>
                  <a:schemeClr val="accent6"/>
                </a:solidFill>
              </a:rPr>
              <a:t>Shadows can flicker </a:t>
            </a:r>
            <a:r>
              <a:rPr lang="en-GB" dirty="0"/>
              <a:t>for moving lights </a:t>
            </a:r>
          </a:p>
          <a:p>
            <a:pPr lvl="1"/>
            <a:r>
              <a:rPr lang="en-GB" dirty="0"/>
              <a:t>Under high extinction</a:t>
            </a:r>
          </a:p>
          <a:p>
            <a:pPr lvl="1"/>
            <a:endParaRPr lang="en-GB" dirty="0"/>
          </a:p>
          <a:p>
            <a:r>
              <a:rPr lang="en-GB" dirty="0"/>
              <a:t>Received by </a:t>
            </a:r>
            <a:r>
              <a:rPr lang="en-GB" b="1" dirty="0"/>
              <a:t>opaque</a:t>
            </a:r>
            <a:r>
              <a:rPr lang="en-GB" dirty="0"/>
              <a:t>, </a:t>
            </a:r>
            <a:r>
              <a:rPr lang="en-GB" b="1" dirty="0"/>
              <a:t>transparent</a:t>
            </a:r>
            <a:r>
              <a:rPr lang="en-GB" dirty="0"/>
              <a:t>, </a:t>
            </a:r>
            <a:r>
              <a:rPr lang="en-GB" b="1" dirty="0"/>
              <a:t>particles</a:t>
            </a:r>
            <a:r>
              <a:rPr lang="en-GB" dirty="0"/>
              <a:t> and </a:t>
            </a:r>
            <a:r>
              <a:rPr lang="en-GB" b="1" dirty="0"/>
              <a:t>participating media</a:t>
            </a:r>
          </a:p>
          <a:p>
            <a:pPr lvl="1"/>
            <a:endParaRPr lang="en-GB" dirty="0"/>
          </a:p>
        </p:txBody>
      </p:sp>
    </p:spTree>
    <p:extLst>
      <p:ext uri="{BB962C8B-B14F-4D97-AF65-F5344CB8AC3E}">
        <p14:creationId xmlns:p14="http://schemas.microsoft.com/office/powerpoint/2010/main" val="3692263360"/>
      </p:ext>
    </p:extLst>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t>Particle voxelization consistency</a:t>
            </a:r>
            <a:endParaRPr dirty="0" lang="sv-SE"/>
          </a:p>
        </p:txBody>
      </p:sp>
      <p:sp>
        <p:nvSpPr>
          <p:cNvPr id="3" name="Content Placeholder 2"/>
          <p:cNvSpPr>
            <a:spLocks noGrp="1"/>
          </p:cNvSpPr>
          <p:nvPr>
            <p:ph idx="1"/>
          </p:nvPr>
        </p:nvSpPr>
        <p:spPr>
          <a:xfrm>
            <a:off x="1103201" y="1439732"/>
            <a:ext cx="8946541" cy="4195481"/>
          </a:xfrm>
        </p:spPr>
        <p:txBody>
          <a:bodyPr/>
          <a:lstStyle/>
          <a:p>
            <a:r>
              <a:rPr dirty="0" lang="en-GB"/>
              <a:t>Needs to be “</a:t>
            </a:r>
            <a:r>
              <a:rPr dirty="0" i="1" lang="en-GB">
                <a:solidFill>
                  <a:schemeClr val="accent6"/>
                </a:solidFill>
              </a:rPr>
              <a:t>extinction conservative</a:t>
            </a:r>
            <a:r>
              <a:rPr dirty="0" lang="en-GB"/>
              <a:t>”</a:t>
            </a:r>
          </a:p>
          <a:p>
            <a:pPr lvl="1"/>
            <a:r>
              <a:rPr dirty="0" lang="en-GB"/>
              <a:t>For large voxel cascades, particles write more often into same voxels</a:t>
            </a:r>
          </a:p>
          <a:p>
            <a:pPr lvl="1"/>
            <a:r>
              <a:rPr dirty="0" lang="en-GB"/>
              <a:t>Result in overshadow</a:t>
            </a:r>
          </a:p>
          <a:p>
            <a:pPr lvl="2"/>
            <a:endParaRPr dirty="0" lang="en-GB"/>
          </a:p>
        </p:txBody>
      </p:sp>
      <p:pic>
        <p:nvPicPr>
          <p:cNvPr id="4" name="nonenergyConservativeExtinction">
            <a:hlinkClick action="ppaction://media" r:id=""/>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32"/>
          <a:stretch/>
        </p:blipFill>
        <p:spPr>
          <a:xfrm>
            <a:off x="182821" y="3047597"/>
            <a:ext cx="3439359" cy="3447602"/>
          </a:xfrm>
          <a:prstGeom prst="rect">
            <a:avLst/>
          </a:prstGeom>
        </p:spPr>
      </p:pic>
      <p:sp>
        <p:nvSpPr>
          <p:cNvPr id="6" name="TextBox 5"/>
          <p:cNvSpPr txBox="1"/>
          <p:nvPr/>
        </p:nvSpPr>
        <p:spPr>
          <a:xfrm>
            <a:off x="68256" y="2745508"/>
            <a:ext cx="3754554" cy="369332"/>
          </a:xfrm>
          <a:prstGeom prst="rect">
            <a:avLst/>
          </a:prstGeom>
          <a:noFill/>
        </p:spPr>
        <p:txBody>
          <a:bodyPr rtlCol="0" wrap="none">
            <a:spAutoFit/>
          </a:bodyPr>
          <a:lstStyle/>
          <a:p>
            <a:r>
              <a:rPr b="1" dirty="0" lang="en-GB"/>
              <a:t>Without extinction normalisation</a:t>
            </a:r>
            <a:endParaRPr b="1" dirty="0" lang="sv-SE"/>
          </a:p>
        </p:txBody>
      </p:sp>
      <p:pic>
        <p:nvPicPr>
          <p:cNvPr id="5" name="energyConservativeExtinction">
            <a:hlinkClick action="ppaction://media" r:id=""/>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r="-100"/>
          <a:stretch/>
        </p:blipFill>
        <p:spPr>
          <a:xfrm>
            <a:off x="8135077" y="3037562"/>
            <a:ext cx="3446675" cy="3457637"/>
          </a:xfrm>
          <a:prstGeom prst="rect">
            <a:avLst/>
          </a:prstGeom>
        </p:spPr>
      </p:pic>
      <p:sp>
        <p:nvSpPr>
          <p:cNvPr id="7" name="TextBox 6"/>
          <p:cNvSpPr txBox="1"/>
          <p:nvPr/>
        </p:nvSpPr>
        <p:spPr>
          <a:xfrm>
            <a:off x="8199625" y="2745508"/>
            <a:ext cx="3384260" cy="369332"/>
          </a:xfrm>
          <a:prstGeom prst="rect">
            <a:avLst/>
          </a:prstGeom>
          <a:noFill/>
        </p:spPr>
        <p:txBody>
          <a:bodyPr rtlCol="0" wrap="none">
            <a:spAutoFit/>
          </a:bodyPr>
          <a:lstStyle/>
          <a:p>
            <a:r>
              <a:rPr b="1" dirty="0" lang="en-GB"/>
              <a:t>With extinction normalisation</a:t>
            </a:r>
            <a:endParaRPr b="1" dirty="0" lang="sv-SE"/>
          </a:p>
        </p:txBody>
      </p:sp>
      <mc:AlternateContent xmlns:mc="http://schemas.openxmlformats.org/markup-compatibility/2006" xmlns:a14="http://schemas.microsoft.com/office/drawing/2010/main">
        <mc:Choice Requires="a14">
          <p:sp>
            <p:nvSpPr>
              <p:cNvPr id="12" name="TextBox 11"/>
              <p:cNvSpPr txBox="1"/>
              <p:nvPr/>
            </p:nvSpPr>
            <p:spPr>
              <a:xfrm>
                <a:off x="3822810" y="4804267"/>
                <a:ext cx="3727046" cy="1123000"/>
              </a:xfrm>
              <a:prstGeom prst="rect">
                <a:avLst/>
              </a:prstGeom>
              <a:noFill/>
            </p:spPr>
            <p:txBody>
              <a:bodyPr rtlCol="0" wrap="none">
                <a:spAutoFit/>
              </a:bodyPr>
              <a:lstStyle/>
              <a:p>
                <a:r>
                  <a:rPr dirty="0" lang="en-GB">
                    <a:solidFill>
                      <a:schemeClr val="accent6"/>
                    </a:solidFill>
                  </a:rPr>
                  <a:t>- Per voxel</a:t>
                </a:r>
                <a:r>
                  <a:rPr dirty="0" lang="en-GB"/>
                  <a:t>, voxelize </a:t>
                </a:r>
                <a14:m>
                  <m:oMath xmlns:m="http://schemas.openxmlformats.org/officeDocument/2006/math">
                    <m:r>
                      <a:rPr b="1" i="1" lang="en-GB">
                        <a:solidFill>
                          <a:schemeClr val="tx1">
                            <a:lumMod val="85000"/>
                          </a:schemeClr>
                        </a:solidFill>
                        <a:latin charset="0" panose="02040503050406030204" pitchFamily="18" typeface="Cambria Math"/>
                        <a:ea charset="0" panose="02040503050406030204" pitchFamily="18" typeface="Cambria Math"/>
                      </a:rPr>
                      <m:t>𝝈</m:t>
                    </m:r>
                    <m:r>
                      <a:rPr b="1" baseline="-25000" i="1" lang="en-GB">
                        <a:solidFill>
                          <a:schemeClr val="tx1">
                            <a:lumMod val="85000"/>
                          </a:schemeClr>
                        </a:solidFill>
                        <a:latin charset="0" panose="02040503050406030204" pitchFamily="18" typeface="Cambria Math"/>
                        <a:ea charset="0" panose="02040503050406030204" pitchFamily="18" typeface="Cambria Math"/>
                      </a:rPr>
                      <m:t>𝒕</m:t>
                    </m:r>
                    <m:r>
                      <a:rPr b="1" i="1" lang="en-GB">
                        <a:solidFill>
                          <a:schemeClr val="tx1">
                            <a:lumMod val="85000"/>
                          </a:schemeClr>
                        </a:solidFill>
                        <a:latin charset="0" panose="02040503050406030204" pitchFamily="18" typeface="Cambria Math"/>
                        <a:ea charset="0" panose="02040503050406030204" pitchFamily="18" typeface="Cambria Math"/>
                      </a:rPr>
                      <m:t>′</m:t>
                    </m:r>
                  </m:oMath>
                </a14:m>
                <a:r>
                  <a:rPr dirty="0" lang="en-GB"/>
                  <a:t> as</a:t>
                </a:r>
              </a:p>
              <a:p>
                <a:endParaRPr dirty="0" lang="en-GB"/>
              </a:p>
              <a:p>
                <a:pPr/>
                <a14:m>
                  <m:oMathPara xmlns:m="http://schemas.openxmlformats.org/officeDocument/2006/math">
                    <m:oMathParaPr>
                      <m:jc m:val="centerGroup"/>
                    </m:oMathParaPr>
                    <m:oMath xmlns:m="http://schemas.openxmlformats.org/officeDocument/2006/math">
                      <m:r>
                        <a:rPr b="1" i="1" lang="en-GB">
                          <a:solidFill>
                            <a:schemeClr val="tx1">
                              <a:lumMod val="85000"/>
                            </a:schemeClr>
                          </a:solidFill>
                          <a:latin charset="0" panose="02040503050406030204" pitchFamily="18" typeface="Cambria Math"/>
                          <a:ea charset="0" panose="02040503050406030204" pitchFamily="18" typeface="Cambria Math"/>
                        </a:rPr>
                        <m:t>𝝈</m:t>
                      </m:r>
                      <m:r>
                        <a:rPr b="1" baseline="-25000" i="1" lang="en-GB">
                          <a:solidFill>
                            <a:schemeClr val="tx1">
                              <a:lumMod val="85000"/>
                            </a:schemeClr>
                          </a:solidFill>
                          <a:latin charset="0" panose="02040503050406030204" pitchFamily="18" typeface="Cambria Math"/>
                          <a:ea charset="0" panose="02040503050406030204" pitchFamily="18" typeface="Cambria Math"/>
                        </a:rPr>
                        <m:t>𝒕</m:t>
                      </m:r>
                      <m:r>
                        <a:rPr b="1" i="1" lang="en-GB">
                          <a:solidFill>
                            <a:schemeClr val="tx1">
                              <a:lumMod val="85000"/>
                            </a:schemeClr>
                          </a:solidFill>
                          <a:latin charset="0" panose="02040503050406030204" pitchFamily="18" typeface="Cambria Math"/>
                          <a:ea charset="0" panose="02040503050406030204" pitchFamily="18" typeface="Cambria Math"/>
                        </a:rPr>
                        <m:t>′</m:t>
                      </m:r>
                      <m:r>
                        <a:rPr i="1" lang="en-GB" smtClean="0">
                          <a:latin charset="0" panose="02040503050406030204" pitchFamily="18" typeface="Cambria Math"/>
                        </a:rPr>
                        <m:t>=</m:t>
                      </m:r>
                      <m:f>
                        <m:fPr>
                          <m:ctrlPr>
                            <a:rPr i="1" lang="en-GB" smtClean="0">
                              <a:latin charset="0" panose="02040503050406030204" pitchFamily="18" typeface="Cambria Math"/>
                            </a:rPr>
                          </m:ctrlPr>
                        </m:fPr>
                        <m:num>
                          <m:r>
                            <a:rPr b="1" i="1" lang="en-GB">
                              <a:solidFill>
                                <a:schemeClr val="tx1">
                                  <a:lumMod val="85000"/>
                                </a:schemeClr>
                              </a:solidFill>
                              <a:latin charset="0" panose="02040503050406030204" pitchFamily="18" typeface="Cambria Math"/>
                              <a:ea charset="0" panose="02040503050406030204" pitchFamily="18" typeface="Cambria Math"/>
                            </a:rPr>
                            <m:t>𝝈</m:t>
                          </m:r>
                          <m:r>
                            <a:rPr b="1" baseline="-25000" i="1" lang="en-GB">
                              <a:solidFill>
                                <a:schemeClr val="tx1">
                                  <a:lumMod val="85000"/>
                                </a:schemeClr>
                              </a:solidFill>
                              <a:latin charset="0" panose="02040503050406030204" pitchFamily="18" typeface="Cambria Math"/>
                              <a:ea charset="0" panose="02040503050406030204" pitchFamily="18" typeface="Cambria Math"/>
                            </a:rPr>
                            <m:t>𝒕</m:t>
                          </m:r>
                        </m:num>
                        <m:den>
                          <m:r>
                            <a:rPr b="0" i="1" lang="en-GB" smtClean="0">
                              <a:latin charset="0" panose="02040503050406030204" pitchFamily="18" typeface="Cambria Math"/>
                            </a:rPr>
                            <m:t>𝑣𝑜𝑥𝑒𝑙𝐶𝑜𝑢𝑛𝑡</m:t>
                          </m:r>
                          <m:r>
                            <a:rPr b="0" i="1" lang="en-GB" smtClean="0">
                              <a:latin charset="0" panose="02040503050406030204" pitchFamily="18" typeface="Cambria Math"/>
                            </a:rPr>
                            <m:t>∗</m:t>
                          </m:r>
                          <m:r>
                            <a:rPr b="0" i="1" lang="en-GB" smtClean="0">
                              <a:latin charset="0" panose="02040503050406030204" pitchFamily="18" typeface="Cambria Math"/>
                            </a:rPr>
                            <m:t>𝑣𝑜𝑥𝑒𝑙𝑉𝑜𝑙𝑢𝑚𝑒</m:t>
                          </m:r>
                        </m:den>
                      </m:f>
                    </m:oMath>
                  </m:oMathPara>
                </a14:m>
                <a:endParaRPr dirty="0" lang="sv-SE"/>
              </a:p>
            </p:txBody>
          </p:sp>
        </mc:Choice>
        <mc:Fallback xmlns="">
          <p:sp>
            <p:nvSpPr>
              <p:cNvPr id="12" name="TextBox 11"/>
              <p:cNvSpPr txBox="1">
                <a:spLocks noAdjustHandles="1" noChangeArrowheads="1" noChangeAspect="1" noChangeShapeType="1" noEditPoints="1" noMove="1" noResize="1" noRot="1" noTextEdit="1"/>
              </p:cNvSpPr>
              <p:nvPr/>
            </p:nvSpPr>
            <p:spPr>
              <a:xfrm>
                <a:off x="3822810" y="4804267"/>
                <a:ext cx="3727046" cy="1123000"/>
              </a:xfrm>
              <a:prstGeom prst="rect">
                <a:avLst/>
              </a:prstGeom>
              <a:blipFill rotWithShape="0">
                <a:blip r:embed="rId9"/>
                <a:stretch>
                  <a:fillRect l="-1309" t="-2717"/>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822810" y="4220124"/>
                <a:ext cx="4317034" cy="369332"/>
              </a:xfrm>
              <a:prstGeom prst="rect">
                <a:avLst/>
              </a:prstGeom>
              <a:noFill/>
            </p:spPr>
            <p:txBody>
              <a:bodyPr rtlCol="0" wrap="square">
                <a:spAutoFit/>
              </a:bodyPr>
              <a:lstStyle/>
              <a:p>
                <a:r>
                  <a:rPr dirty="0" lang="en-GB">
                    <a:solidFill>
                      <a:schemeClr val="accent6"/>
                    </a:solidFill>
                  </a:rPr>
                  <a:t>- Per particle</a:t>
                </a:r>
                <a:r>
                  <a:rPr dirty="0" lang="en-GB"/>
                  <a:t>, </a:t>
                </a:r>
                <a14:m>
                  <m:oMath xmlns:m="http://schemas.openxmlformats.org/officeDocument/2006/math">
                    <m:r>
                      <a:rPr b="1" i="1" lang="en-GB">
                        <a:solidFill>
                          <a:schemeClr val="tx1">
                            <a:lumMod val="85000"/>
                          </a:schemeClr>
                        </a:solidFill>
                        <a:latin charset="0" panose="02040503050406030204" pitchFamily="18" typeface="Cambria Math"/>
                        <a:ea charset="0" panose="02040503050406030204" pitchFamily="18" typeface="Cambria Math"/>
                      </a:rPr>
                      <m:t>𝝈</m:t>
                    </m:r>
                    <m:r>
                      <a:rPr b="1" baseline="-25000" i="1" lang="en-GB">
                        <a:solidFill>
                          <a:schemeClr val="tx1">
                            <a:lumMod val="85000"/>
                          </a:schemeClr>
                        </a:solidFill>
                        <a:latin charset="0" panose="02040503050406030204" pitchFamily="18" typeface="Cambria Math"/>
                        <a:ea charset="0" panose="02040503050406030204" pitchFamily="18" typeface="Cambria Math"/>
                      </a:rPr>
                      <m:t>𝒕</m:t>
                    </m:r>
                    <m:r>
                      <a:rPr b="1" baseline="-25000" i="1" lang="en-GB">
                        <a:solidFill>
                          <a:schemeClr val="tx1">
                            <a:lumMod val="85000"/>
                          </a:schemeClr>
                        </a:solidFill>
                        <a:latin charset="0" panose="02040503050406030204" pitchFamily="18" typeface="Cambria Math"/>
                        <a:ea charset="0" panose="02040503050406030204" pitchFamily="18" typeface="Cambria Math"/>
                      </a:rPr>
                      <m:t> </m:t>
                    </m:r>
                  </m:oMath>
                </a14:m>
                <a:r>
                  <a:rPr dirty="0" lang="en-GB"/>
                  <a:t> given for unit cube</a:t>
                </a:r>
              </a:p>
            </p:txBody>
          </p:sp>
        </mc:Choice>
        <mc:Fallback xmlns="">
          <p:sp>
            <p:nvSpPr>
              <p:cNvPr id="13" name="TextBox 12"/>
              <p:cNvSpPr txBox="1">
                <a:spLocks noAdjustHandles="1" noChangeArrowheads="1" noChangeAspect="1" noChangeShapeType="1" noEditPoints="1" noMove="1" noResize="1" noRot="1" noTextEdit="1"/>
              </p:cNvSpPr>
              <p:nvPr/>
            </p:nvSpPr>
            <p:spPr>
              <a:xfrm>
                <a:off x="3822810" y="4220124"/>
                <a:ext cx="4317034" cy="369332"/>
              </a:xfrm>
              <a:prstGeom prst="rect">
                <a:avLst/>
              </a:prstGeom>
              <a:blipFill rotWithShape="0">
                <a:blip r:embed="rId10"/>
                <a:stretch>
                  <a:fillRect b="-24590" l="-1130" t="-8197"/>
                </a:stretch>
              </a:blipFill>
            </p:spPr>
            <p:txBody>
              <a:bodyPr/>
              <a:lstStyle/>
              <a:p>
                <a:r>
                  <a:rPr lang="sv-SE">
                    <a:noFill/>
                  </a:rPr>
                  <a:t> </a:t>
                </a:r>
              </a:p>
            </p:txBody>
          </p:sp>
        </mc:Fallback>
      </mc:AlternateContent>
      <p:sp>
        <p:nvSpPr>
          <p:cNvPr id="14" name="TextBox 13"/>
          <p:cNvSpPr txBox="1"/>
          <p:nvPr/>
        </p:nvSpPr>
        <p:spPr>
          <a:xfrm>
            <a:off x="3822810" y="3598051"/>
            <a:ext cx="4277133" cy="369332"/>
          </a:xfrm>
          <a:prstGeom prst="rect">
            <a:avLst/>
          </a:prstGeom>
          <a:noFill/>
        </p:spPr>
        <p:txBody>
          <a:bodyPr rtlCol="0" wrap="none">
            <a:spAutoFit/>
          </a:bodyPr>
          <a:lstStyle/>
          <a:p>
            <a:r>
              <a:rPr dirty="0" lang="en-GB">
                <a:solidFill>
                  <a:schemeClr val="accent6"/>
                </a:solidFill>
                <a:sym charset="2" panose="05000000000000000000" pitchFamily="2" typeface="Wingdings"/>
              </a:rPr>
              <a:t> </a:t>
            </a:r>
            <a:r>
              <a:rPr dirty="0" lang="en-GB">
                <a:solidFill>
                  <a:schemeClr val="accent6"/>
                </a:solidFill>
              </a:rPr>
              <a:t>Distribute extinction per volume</a:t>
            </a:r>
            <a:r>
              <a:rPr dirty="0" lang="en-GB"/>
              <a:t>:   </a:t>
            </a:r>
            <a:endParaRPr dirty="0" lang="sv-SE"/>
          </a:p>
        </p:txBody>
      </p:sp>
    </p:spTree>
    <p:extLst>
      <p:ext uri="{BB962C8B-B14F-4D97-AF65-F5344CB8AC3E}">
        <p14:creationId xmlns:p14="http://schemas.microsoft.com/office/powerpoint/2010/main" val="138478375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cmd="playFrom(0.0)" type="call">
                                      <p:cBhvr>
                                        <p:cTn dur="1862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6"/>
                                        </p:tgtEl>
                                        <p:attrNameLst>
                                          <p:attrName>style.visibility</p:attrName>
                                        </p:attrNameLst>
                                      </p:cBhvr>
                                      <p:to>
                                        <p:strVal val="visible"/>
                                      </p:to>
                                    </p:set>
                                    <p:animEffect filter="fade" transition="in">
                                      <p:cBhvr>
                                        <p:cTn dur="500" id="9"/>
                                        <p:tgtEl>
                                          <p:spTgt spid="6"/>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12"/>
                                        </p:tgtEl>
                                        <p:attrNameLst>
                                          <p:attrName>style.visibility</p:attrName>
                                        </p:attrNameLst>
                                      </p:cBhvr>
                                      <p:to>
                                        <p:strVal val="visible"/>
                                      </p:to>
                                    </p:set>
                                    <p:animEffect filter="fade" transition="in">
                                      <p:cBhvr>
                                        <p:cTn dur="500" id="14"/>
                                        <p:tgtEl>
                                          <p:spTgt spid="12"/>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4"/>
                                        </p:tgtEl>
                                        <p:attrNameLst>
                                          <p:attrName>style.visibility</p:attrName>
                                        </p:attrNameLst>
                                      </p:cBhvr>
                                      <p:to>
                                        <p:strVal val="visible"/>
                                      </p:to>
                                    </p:set>
                                    <p:animEffect filter="fade" transition="in">
                                      <p:cBhvr>
                                        <p:cTn dur="500" id="20"/>
                                        <p:tgtEl>
                                          <p:spTgt spid="14"/>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mediacall" presetID="1" presetSubtype="0">
                                  <p:stCondLst>
                                    <p:cond delay="0"/>
                                  </p:stCondLst>
                                  <p:childTnLst>
                                    <p:cmd cmd="playFrom(0.0)" type="call">
                                      <p:cBhvr>
                                        <p:cTn dur="18709" fill="hold" id="24"/>
                                        <p:tgtEl>
                                          <p:spTgt spid="5"/>
                                        </p:tgtEl>
                                      </p:cBhvr>
                                    </p:cmd>
                                  </p:childTnLst>
                                </p:cTn>
                              </p:par>
                              <p:par>
                                <p:cTn fill="hold" grpId="0" id="25" nodeType="with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showWhenStopped="0" vol="80000">
                <p:cTn display="0" fill="hold" id="28" repeatCount="indefinite">
                  <p:stCondLst>
                    <p:cond delay="indefinite"/>
                  </p:stCondLst>
                </p:cTn>
                <p:tgtEl>
                  <p:spTgt spid="4"/>
                </p:tgtEl>
              </p:cMediaNode>
            </p:video>
            <p:seq concurrent="1" nextAc="seek">
              <p:cTn evtFilter="cancelBubble" fill="hold" id="29" nodeType="interactiveSeq" restart="whenNotActive">
                <p:stCondLst>
                  <p:cond delay="0" evt="onClick">
                    <p:tgtEl>
                      <p:spTgt spid="4"/>
                    </p:tgtEl>
                  </p:cond>
                </p:stCondLst>
                <p:endSync delay="0" evt="end">
                  <p:rtn val="all"/>
                </p:endSync>
                <p:childTnLst>
                  <p:par>
                    <p:cTn fill="hold" id="30">
                      <p:stCondLst>
                        <p:cond delay="0"/>
                      </p:stCondLst>
                      <p:childTnLst>
                        <p:par>
                          <p:cTn fill="hold" id="31">
                            <p:stCondLst>
                              <p:cond delay="0"/>
                            </p:stCondLst>
                            <p:childTnLst>
                              <p:par>
                                <p:cTn fill="hold" id="32" nodeType="clickEffect" presetClass="mediacall" presetID="2" presetSubtype="0">
                                  <p:stCondLst>
                                    <p:cond delay="0"/>
                                  </p:stCondLst>
                                  <p:childTnLst>
                                    <p:cmd cmd="togglePause" type="call">
                                      <p:cBhvr>
                                        <p:cTn dur="1" fill="hold" id="33"/>
                                        <p:tgtEl>
                                          <p:spTgt spid="4"/>
                                        </p:tgtEl>
                                      </p:cBhvr>
                                    </p:cmd>
                                  </p:childTnLst>
                                </p:cTn>
                              </p:par>
                            </p:childTnLst>
                          </p:cTn>
                        </p:par>
                      </p:childTnLst>
                    </p:cTn>
                  </p:par>
                </p:childTnLst>
              </p:cTn>
              <p:nextCondLst>
                <p:cond delay="0" evt="onClick">
                  <p:tgtEl>
                    <p:spTgt spid="4"/>
                  </p:tgtEl>
                </p:cond>
              </p:nextCondLst>
            </p:seq>
            <p:video>
              <p:cMediaNode showWhenStopped="0" vol="80000">
                <p:cTn display="0" fill="hold" id="34" repeatCount="indefinite">
                  <p:stCondLst>
                    <p:cond delay="indefinite"/>
                  </p:stCondLst>
                </p:cTn>
                <p:tgtEl>
                  <p:spTgt spid="5"/>
                </p:tgtEl>
              </p:cMediaNode>
            </p:video>
            <p:seq concurrent="1" nextAc="seek">
              <p:cTn evtFilter="cancelBubble" fill="hold" id="35" nodeType="interactiveSeq" restart="whenNotActive">
                <p:stCondLst>
                  <p:cond delay="0" evt="onClick">
                    <p:tgtEl>
                      <p:spTgt spid="5"/>
                    </p:tgtEl>
                  </p:cond>
                </p:stCondLst>
                <p:endSync delay="0" evt="end">
                  <p:rtn val="all"/>
                </p:endSync>
                <p:childTnLst>
                  <p:par>
                    <p:cTn fill="hold" id="36">
                      <p:stCondLst>
                        <p:cond delay="0"/>
                      </p:stCondLst>
                      <p:childTnLst>
                        <p:par>
                          <p:cTn fill="hold" id="37">
                            <p:stCondLst>
                              <p:cond delay="0"/>
                            </p:stCondLst>
                            <p:childTnLst>
                              <p:par>
                                <p:cTn fill="hold" id="38" nodeType="clickEffect" presetClass="mediacall" presetID="2" presetSubtype="0">
                                  <p:stCondLst>
                                    <p:cond delay="0"/>
                                  </p:stCondLst>
                                  <p:childTnLst>
                                    <p:cmd cmd="togglePause" type="call">
                                      <p:cBhvr>
                                        <p:cTn dur="1" fill="hold" id="39"/>
                                        <p:tgtEl>
                                          <p:spTgt spid="5"/>
                                        </p:tgtEl>
                                      </p:cBhvr>
                                    </p:cmd>
                                  </p:childTnLst>
                                </p:cTn>
                              </p:par>
                            </p:childTnLst>
                          </p:cTn>
                        </p:par>
                      </p:childTnLst>
                    </p:cTn>
                  </p:par>
                </p:childTnLst>
              </p:cTn>
              <p:nextCondLst>
                <p:cond delay="0" evt="onClick">
                  <p:tgtEl>
                    <p:spTgt spid="5"/>
                  </p:tgtEl>
                </p:cond>
              </p:nextCondLst>
            </p:seq>
          </p:childTnLst>
        </p:cTn>
      </p:par>
    </p:tnLst>
    <p:bldLst>
      <p:bldP grpId="0" spid="6"/>
      <p:bldP grpId="0" spid="7"/>
      <p:bldP grpId="0" spid="12"/>
      <p:bldP grpId="0" spid="13"/>
      <p:bldP grpId="0" spid="14"/>
    </p:bldLst>
  </p:timing>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t>Results</a:t>
            </a:r>
            <a:endParaRPr dirty="0" lang="sv-SE"/>
          </a:p>
        </p:txBody>
      </p:sp>
      <p:pic>
        <p:nvPicPr>
          <p:cNvPr id="6" name="emitterShadowDemo">
            <a:hlinkClick action="ppaction://media" r:id=""/>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7"/>
          <a:stretch/>
        </p:blipFill>
        <p:spPr>
          <a:xfrm>
            <a:off x="2241743" y="1261578"/>
            <a:ext cx="7637931" cy="5053986"/>
          </a:xfrm>
          <a:prstGeom prst="rect">
            <a:avLst/>
          </a:prstGeom>
        </p:spPr>
      </p:pic>
    </p:spTree>
    <p:extLst>
      <p:ext uri="{BB962C8B-B14F-4D97-AF65-F5344CB8AC3E}">
        <p14:creationId xmlns:p14="http://schemas.microsoft.com/office/powerpoint/2010/main" val="984336536"/>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3999" fill="hold" id="6"/>
                                        <p:tgtEl>
                                          <p:spTgt spid="6"/>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80000">
                <p:cTn display="0" fill="hold" id="7" repeatCount="indefinite">
                  <p:stCondLst>
                    <p:cond delay="indefinite"/>
                  </p:stCondLst>
                </p:cTn>
                <p:tgtEl>
                  <p:spTgt spid="6"/>
                </p:tgtEl>
              </p:cMediaNode>
            </p:video>
            <p:seq concurrent="1" nextAc="seek">
              <p:cTn evtFilter="cancelBubble" fill="hold" id="8" nodeType="interactiveSeq" restart="whenNotActive">
                <p:stCondLst>
                  <p:cond delay="0" evt="onClick">
                    <p:tgtEl>
                      <p:spTgt spid="6"/>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6"/>
                                        </p:tgtEl>
                                      </p:cBhvr>
                                    </p:cmd>
                                  </p:childTnLst>
                                </p:cTn>
                              </p:par>
                            </p:childTnLst>
                          </p:cTn>
                        </p:par>
                      </p:childTnLst>
                    </p:cTn>
                  </p:par>
                </p:childTnLst>
              </p:cTn>
              <p:nextCondLst>
                <p:cond delay="0" evt="onClick">
                  <p:tgtEl>
                    <p:spTgt spid="6"/>
                  </p:tgtEl>
                </p:cond>
              </p:nextCondLst>
            </p:seq>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t>Previous work</a:t>
            </a:r>
            <a:endParaRPr dirty="0" lang="sv-SE"/>
          </a:p>
        </p:txBody>
      </p:sp>
      <p:sp>
        <p:nvSpPr>
          <p:cNvPr id="3" name="Content Placeholder 2"/>
          <p:cNvSpPr>
            <a:spLocks noGrp="1"/>
          </p:cNvSpPr>
          <p:nvPr>
            <p:ph idx="1"/>
          </p:nvPr>
        </p:nvSpPr>
        <p:spPr>
          <a:xfrm>
            <a:off x="1027898" y="1424764"/>
            <a:ext cx="8946541" cy="4823636"/>
          </a:xfrm>
        </p:spPr>
        <p:txBody>
          <a:bodyPr>
            <a:normAutofit/>
          </a:bodyPr>
          <a:lstStyle/>
          <a:p>
            <a:r>
              <a:rPr dirty="0" lang="en-GB">
                <a:solidFill>
                  <a:schemeClr val="accent6"/>
                </a:solidFill>
              </a:rPr>
              <a:t>Billboards</a:t>
            </a:r>
          </a:p>
          <a:p>
            <a:endParaRPr dirty="0" lang="en-GB">
              <a:solidFill>
                <a:schemeClr val="accent6"/>
              </a:solidFill>
            </a:endParaRPr>
          </a:p>
          <a:p>
            <a:r>
              <a:rPr dirty="0" lang="en-GB">
                <a:solidFill>
                  <a:schemeClr val="accent6"/>
                </a:solidFill>
              </a:rPr>
              <a:t>Analytic fog </a:t>
            </a:r>
            <a:r>
              <a:rPr dirty="0" lang="en-US"/>
              <a:t>[</a:t>
            </a:r>
            <a:r>
              <a:rPr dirty="0" lang="en-US">
                <a:solidFill>
                  <a:schemeClr val="tx1">
                    <a:lumMod val="65000"/>
                  </a:schemeClr>
                </a:solidFill>
              </a:rPr>
              <a:t>Wenzel07</a:t>
            </a:r>
            <a:r>
              <a:rPr dirty="0" lang="en-US"/>
              <a:t>]</a:t>
            </a:r>
            <a:endParaRPr dirty="0" lang="en-GB"/>
          </a:p>
          <a:p>
            <a:r>
              <a:rPr dirty="0" lang="en-GB">
                <a:solidFill>
                  <a:schemeClr val="accent6"/>
                </a:solidFill>
              </a:rPr>
              <a:t>Analytic light scattering</a:t>
            </a:r>
            <a:r>
              <a:rPr dirty="0" lang="en-GB"/>
              <a:t> [</a:t>
            </a:r>
            <a:r>
              <a:rPr dirty="0" lang="en-GB">
                <a:solidFill>
                  <a:schemeClr val="tx1">
                    <a:lumMod val="65000"/>
                  </a:schemeClr>
                </a:solidFill>
              </a:rPr>
              <a:t>Miles</a:t>
            </a:r>
            <a:r>
              <a:rPr dirty="0" lang="en-GB"/>
              <a:t>]</a:t>
            </a:r>
          </a:p>
          <a:p>
            <a:pPr lvl="1"/>
            <a:endParaRPr dirty="0" lang="en-GB"/>
          </a:p>
          <a:p>
            <a:pPr lvl="1"/>
            <a:endParaRPr dirty="0" lang="en-GB"/>
          </a:p>
          <a:p>
            <a:pPr lvl="1"/>
            <a:endParaRPr dirty="0" lang="en-GB"/>
          </a:p>
          <a:p>
            <a:r>
              <a:rPr dirty="0" lang="en-GB">
                <a:solidFill>
                  <a:schemeClr val="accent6"/>
                </a:solidFill>
              </a:rPr>
              <a:t>Light shaft </a:t>
            </a:r>
          </a:p>
          <a:p>
            <a:pPr lvl="1"/>
            <a:r>
              <a:rPr dirty="0" lang="en-GB"/>
              <a:t>Post process [</a:t>
            </a:r>
            <a:r>
              <a:rPr dirty="0" lang="en-US">
                <a:solidFill>
                  <a:schemeClr val="tx1">
                    <a:lumMod val="65000"/>
                  </a:schemeClr>
                </a:solidFill>
              </a:rPr>
              <a:t>Mitchell07</a:t>
            </a:r>
            <a:r>
              <a:rPr dirty="0" lang="en-GB"/>
              <a:t>]</a:t>
            </a:r>
          </a:p>
          <a:p>
            <a:pPr lvl="1"/>
            <a:r>
              <a:rPr dirty="0" lang="en-GB"/>
              <a:t>Epipolar sampling [</a:t>
            </a:r>
            <a:r>
              <a:rPr dirty="0" lang="sv-SE">
                <a:solidFill>
                  <a:schemeClr val="tx1">
                    <a:lumMod val="65000"/>
                  </a:schemeClr>
                </a:solidFill>
              </a:rPr>
              <a:t>Engelhardt10</a:t>
            </a:r>
            <a:r>
              <a:rPr dirty="0" lang="en-GB"/>
              <a:t>]</a:t>
            </a:r>
          </a:p>
        </p:txBody>
      </p:sp>
      <p:pic>
        <p:nvPicPr>
          <p:cNvPr descr="http://http.developer.nvidia.com/GPUGems3/elementLinks/13fig01.jpg" id="1030" name="Picture 6"/>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3818" y="3433996"/>
            <a:ext cx="5875670" cy="3305066"/>
          </a:xfrm>
          <a:prstGeom prst="rect">
            <a:avLst/>
          </a:prstGeom>
          <a:noFill/>
          <a:extLst>
            <a:ext uri="{909E8E84-426E-40DD-AFC4-6F175D3DCCD1}">
              <a14:hiddenFill xmlns:a14="http://schemas.microsoft.com/office/drawing/2010/main">
                <a:solidFill>
                  <a:srgbClr val="FFFFFF"/>
                </a:solidFill>
              </a14:hiddenFill>
            </a:ext>
          </a:extLst>
        </p:spPr>
      </p:pic>
      <p:pic>
        <p:nvPicPr>
          <p:cNvPr descr="http://www.mmacklin.dreamhosters.com/codeblog/wp-content/uploads/2010/06/original.png" id="1032" name="Picture 8"/>
          <p:cNvPicPr>
            <a:picLocks noChangeArrowheads="1" noChangeAspect="1"/>
          </p:cNvPicPr>
          <p:nvPr/>
        </p:nvPicPr>
        <p:blipFill rotWithShape="1">
          <a:blip r:embed="rId4">
            <a:extLst>
              <a:ext uri="{28A0092B-C50C-407E-A947-70E740481C1C}">
                <a14:useLocalDpi xmlns:a14="http://schemas.microsoft.com/office/drawing/2010/main" val="0"/>
              </a:ext>
            </a:extLst>
          </a:blip>
          <a:srcRect b="-16" r="-39"/>
          <a:stretch/>
        </p:blipFill>
        <p:spPr bwMode="auto">
          <a:xfrm>
            <a:off x="5713819" y="139575"/>
            <a:ext cx="5875670" cy="3230182"/>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0114404" y="6369730"/>
            <a:ext cx="1475084" cy="369332"/>
          </a:xfrm>
          <a:prstGeom prst="rect">
            <a:avLst/>
          </a:prstGeom>
        </p:spPr>
        <p:txBody>
          <a:bodyPr wrap="none">
            <a:spAutoFit/>
          </a:bodyPr>
          <a:lstStyle/>
          <a:p>
            <a:r>
              <a:rPr dirty="0" lang="en-GB"/>
              <a:t>[</a:t>
            </a:r>
            <a:r>
              <a:rPr dirty="0" lang="en-US">
                <a:solidFill>
                  <a:schemeClr val="tx1">
                    <a:lumMod val="75000"/>
                  </a:schemeClr>
                </a:solidFill>
              </a:rPr>
              <a:t>Mitchell07</a:t>
            </a:r>
            <a:r>
              <a:rPr dirty="0" lang="en-GB"/>
              <a:t>]</a:t>
            </a:r>
            <a:endParaRPr dirty="0" lang="sv-SE"/>
          </a:p>
        </p:txBody>
      </p:sp>
      <p:sp>
        <p:nvSpPr>
          <p:cNvPr id="5" name="TextBox 4"/>
          <p:cNvSpPr txBox="1"/>
          <p:nvPr/>
        </p:nvSpPr>
        <p:spPr>
          <a:xfrm>
            <a:off x="10662308" y="3000425"/>
            <a:ext cx="927180" cy="369332"/>
          </a:xfrm>
          <a:prstGeom prst="rect">
            <a:avLst/>
          </a:prstGeom>
          <a:noFill/>
        </p:spPr>
        <p:txBody>
          <a:bodyPr rtlCol="0" wrap="square">
            <a:spAutoFit/>
          </a:bodyPr>
          <a:lstStyle/>
          <a:p>
            <a:r>
              <a:rPr dirty="0" lang="en-GB"/>
              <a:t>[</a:t>
            </a:r>
            <a:r>
              <a:rPr dirty="0" lang="en-GB">
                <a:solidFill>
                  <a:schemeClr val="tx1">
                    <a:lumMod val="65000"/>
                  </a:schemeClr>
                </a:solidFill>
              </a:rPr>
              <a:t>Miles</a:t>
            </a:r>
            <a:r>
              <a:rPr dirty="0" lang="en-GB"/>
              <a:t>]</a:t>
            </a:r>
          </a:p>
        </p:txBody>
      </p:sp>
    </p:spTree>
    <p:extLst>
      <p:ext uri="{BB962C8B-B14F-4D97-AF65-F5344CB8AC3E}">
        <p14:creationId xmlns:p14="http://schemas.microsoft.com/office/powerpoint/2010/main" val="1027455082"/>
      </p:ext>
    </p:extLst>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29197" cy="1400530"/>
          </a:xfrm>
        </p:spPr>
        <p:txBody>
          <a:bodyPr/>
          <a:lstStyle/>
          <a:p>
            <a:r>
              <a:rPr dirty="0" lang="en-GB"/>
              <a:t>Previous work</a:t>
            </a:r>
            <a:endParaRPr dirty="0" lang="sv-SE"/>
          </a:p>
        </p:txBody>
      </p:sp>
      <p:sp>
        <p:nvSpPr>
          <p:cNvPr id="3" name="Content Placeholder 2"/>
          <p:cNvSpPr>
            <a:spLocks noGrp="1"/>
          </p:cNvSpPr>
          <p:nvPr>
            <p:ph idx="1"/>
          </p:nvPr>
        </p:nvSpPr>
        <p:spPr>
          <a:xfrm>
            <a:off x="1027898" y="1360968"/>
            <a:ext cx="8946541" cy="4887432"/>
          </a:xfrm>
        </p:spPr>
        <p:txBody>
          <a:bodyPr>
            <a:normAutofit/>
          </a:bodyPr>
          <a:lstStyle/>
          <a:p>
            <a:r>
              <a:rPr dirty="0" lang="en-GB">
                <a:solidFill>
                  <a:schemeClr val="accent6"/>
                </a:solidFill>
              </a:rPr>
              <a:t>Splatting</a:t>
            </a:r>
          </a:p>
          <a:p>
            <a:pPr lvl="1"/>
            <a:r>
              <a:rPr dirty="0" lang="en-GB"/>
              <a:t>Light volumes </a:t>
            </a:r>
          </a:p>
          <a:p>
            <a:pPr lvl="2"/>
            <a:r>
              <a:rPr dirty="0" lang="en-GB"/>
              <a:t>[</a:t>
            </a:r>
            <a:r>
              <a:rPr dirty="0" lang="en-US">
                <a:solidFill>
                  <a:schemeClr val="tx1">
                    <a:lumMod val="65000"/>
                  </a:schemeClr>
                </a:solidFill>
              </a:rPr>
              <a:t>Valliant14</a:t>
            </a:r>
            <a:r>
              <a:rPr dirty="0" lang="en-GB"/>
              <a:t>][</a:t>
            </a:r>
            <a:r>
              <a:rPr dirty="0" lang="en-US">
                <a:solidFill>
                  <a:schemeClr val="tx1">
                    <a:lumMod val="65000"/>
                  </a:schemeClr>
                </a:solidFill>
              </a:rPr>
              <a:t>Glatzel14</a:t>
            </a:r>
            <a:r>
              <a:rPr dirty="0" lang="en-GB"/>
              <a:t>][</a:t>
            </a:r>
            <a:r>
              <a:rPr dirty="0" lang="en-GB">
                <a:solidFill>
                  <a:schemeClr val="tx1">
                    <a:lumMod val="65000"/>
                  </a:schemeClr>
                </a:solidFill>
              </a:rPr>
              <a:t>Hillaire14</a:t>
            </a:r>
            <a:r>
              <a:rPr dirty="0" lang="en-GB"/>
              <a:t>]</a:t>
            </a:r>
          </a:p>
          <a:p>
            <a:pPr lvl="1"/>
            <a:r>
              <a:rPr dirty="0" lang="en-GB"/>
              <a:t>Emissive volumes [</a:t>
            </a:r>
            <a:r>
              <a:rPr dirty="0" lang="en-GB">
                <a:solidFill>
                  <a:schemeClr val="tx1">
                    <a:lumMod val="65000"/>
                  </a:schemeClr>
                </a:solidFill>
              </a:rPr>
              <a:t>Lagarde13</a:t>
            </a:r>
            <a:r>
              <a:rPr dirty="0" lang="en-GB"/>
              <a:t>]</a:t>
            </a:r>
          </a:p>
          <a:p>
            <a:pPr indent="0" lvl="1" marL="457200">
              <a:buNone/>
            </a:pPr>
            <a:endParaRPr dirty="0" lang="en-GB"/>
          </a:p>
          <a:p>
            <a:pPr indent="0" lvl="1" marL="457200">
              <a:buNone/>
            </a:pPr>
            <a:endParaRPr dirty="0" lang="en-GB"/>
          </a:p>
          <a:p>
            <a:pPr indent="0" lvl="1" marL="457200">
              <a:buNone/>
            </a:pPr>
            <a:endParaRPr dirty="0" lang="en-GB"/>
          </a:p>
          <a:p>
            <a:pPr indent="0" lvl="1" marL="457200">
              <a:buNone/>
            </a:pPr>
            <a:endParaRPr dirty="0" lang="en-GB"/>
          </a:p>
          <a:p>
            <a:r>
              <a:rPr dirty="0" lang="en-GB">
                <a:solidFill>
                  <a:schemeClr val="accent6"/>
                </a:solidFill>
              </a:rPr>
              <a:t>Volumetric fog </a:t>
            </a:r>
            <a:r>
              <a:rPr dirty="0" lang="en-GB"/>
              <a:t>[</a:t>
            </a:r>
            <a:r>
              <a:rPr dirty="0" lang="en-GB">
                <a:solidFill>
                  <a:schemeClr val="tx1">
                    <a:lumMod val="65000"/>
                  </a:schemeClr>
                </a:solidFill>
              </a:rPr>
              <a:t>Wronski14</a:t>
            </a:r>
            <a:r>
              <a:rPr dirty="0" lang="en-GB"/>
              <a:t>]</a:t>
            </a:r>
          </a:p>
          <a:p>
            <a:pPr lvl="1"/>
            <a:r>
              <a:rPr dirty="0" lang="en-GB"/>
              <a:t>Sun and local lights</a:t>
            </a:r>
          </a:p>
          <a:p>
            <a:pPr lvl="1"/>
            <a:r>
              <a:rPr dirty="0" lang="en-GB"/>
              <a:t>Heterogeneous media</a:t>
            </a:r>
          </a:p>
        </p:txBody>
      </p:sp>
      <p:pic>
        <p:nvPicPr>
          <p:cNvPr id="4" name="Picture 3"/>
          <p:cNvPicPr>
            <a:picLocks noChangeAspect="1"/>
          </p:cNvPicPr>
          <p:nvPr/>
        </p:nvPicPr>
        <p:blipFill rotWithShape="1">
          <a:blip r:embed="rId3"/>
          <a:srcRect b="49"/>
          <a:stretch/>
        </p:blipFill>
        <p:spPr>
          <a:xfrm>
            <a:off x="5231220" y="3892520"/>
            <a:ext cx="6553542" cy="2890390"/>
          </a:xfrm>
          <a:prstGeom prst="rect">
            <a:avLst/>
          </a:prstGeom>
        </p:spPr>
      </p:pic>
      <p:pic>
        <p:nvPicPr>
          <p:cNvPr id="7" name="SP09_4.png"/>
          <p:cNvPicPr/>
          <p:nvPr/>
        </p:nvPicPr>
        <p:blipFill>
          <a:blip r:embed="rId4"/>
          <a:stretch>
            <a:fillRect/>
          </a:stretch>
        </p:blipFill>
        <p:spPr>
          <a:xfrm>
            <a:off x="5418202" y="228510"/>
            <a:ext cx="4438179" cy="2323303"/>
          </a:xfrm>
          <a:prstGeom prst="rect">
            <a:avLst/>
          </a:prstGeom>
          <a:ln w="12700">
            <a:miter lim="400000"/>
          </a:ln>
        </p:spPr>
      </p:pic>
      <p:pic>
        <p:nvPicPr>
          <p:cNvPr id="5" name="Picture 4"/>
          <p:cNvPicPr>
            <a:picLocks noChangeAspect="1"/>
          </p:cNvPicPr>
          <p:nvPr/>
        </p:nvPicPr>
        <p:blipFill>
          <a:blip r:embed="rId5"/>
          <a:stretch>
            <a:fillRect/>
          </a:stretch>
        </p:blipFill>
        <p:spPr>
          <a:xfrm>
            <a:off x="7464057" y="1338738"/>
            <a:ext cx="4320706" cy="2426647"/>
          </a:xfrm>
          <a:prstGeom prst="rect">
            <a:avLst/>
          </a:prstGeom>
        </p:spPr>
      </p:pic>
      <p:sp>
        <p:nvSpPr>
          <p:cNvPr id="6" name="Rectangle 5"/>
          <p:cNvSpPr/>
          <p:nvPr/>
        </p:nvSpPr>
        <p:spPr>
          <a:xfrm>
            <a:off x="5418202" y="228510"/>
            <a:ext cx="1439818" cy="369332"/>
          </a:xfrm>
          <a:prstGeom prst="rect">
            <a:avLst/>
          </a:prstGeom>
        </p:spPr>
        <p:txBody>
          <a:bodyPr wrap="none">
            <a:spAutoFit/>
          </a:bodyPr>
          <a:lstStyle/>
          <a:p>
            <a:r>
              <a:rPr dirty="0" lang="en-GB"/>
              <a:t>[</a:t>
            </a:r>
            <a:r>
              <a:rPr dirty="0" lang="en-US">
                <a:solidFill>
                  <a:schemeClr val="tx1">
                    <a:lumMod val="65000"/>
                  </a:schemeClr>
                </a:solidFill>
              </a:rPr>
              <a:t>Valliant14</a:t>
            </a:r>
            <a:r>
              <a:rPr dirty="0" lang="en-GB"/>
              <a:t>]</a:t>
            </a:r>
            <a:endParaRPr dirty="0" lang="sv-SE"/>
          </a:p>
        </p:txBody>
      </p:sp>
      <p:sp>
        <p:nvSpPr>
          <p:cNvPr id="9" name="Rectangle 8"/>
          <p:cNvSpPr/>
          <p:nvPr/>
        </p:nvSpPr>
        <p:spPr>
          <a:xfrm>
            <a:off x="10224720" y="1338738"/>
            <a:ext cx="1560042" cy="369332"/>
          </a:xfrm>
          <a:prstGeom prst="rect">
            <a:avLst/>
          </a:prstGeom>
        </p:spPr>
        <p:txBody>
          <a:bodyPr wrap="none">
            <a:spAutoFit/>
          </a:bodyPr>
          <a:lstStyle/>
          <a:p>
            <a:r>
              <a:rPr dirty="0" lang="en-GB"/>
              <a:t>[</a:t>
            </a:r>
            <a:r>
              <a:rPr dirty="0" lang="en-GB">
                <a:solidFill>
                  <a:schemeClr val="tx1">
                    <a:lumMod val="65000"/>
                  </a:schemeClr>
                </a:solidFill>
              </a:rPr>
              <a:t>Lagarde13</a:t>
            </a:r>
            <a:r>
              <a:rPr dirty="0" lang="en-GB"/>
              <a:t>]</a:t>
            </a:r>
            <a:endParaRPr dirty="0" lang="sv-SE"/>
          </a:p>
        </p:txBody>
      </p:sp>
    </p:spTree>
    <p:extLst>
      <p:ext uri="{BB962C8B-B14F-4D97-AF65-F5344CB8AC3E}">
        <p14:creationId xmlns:p14="http://schemas.microsoft.com/office/powerpoint/2010/main" val="2396595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Scope and motivation</a:t>
            </a:r>
            <a:endParaRPr lang="sv-SE" dirty="0"/>
          </a:p>
        </p:txBody>
      </p:sp>
      <p:sp>
        <p:nvSpPr>
          <p:cNvPr id="3" name="Content Placeholder 2"/>
          <p:cNvSpPr>
            <a:spLocks noGrp="1"/>
          </p:cNvSpPr>
          <p:nvPr>
            <p:ph idx="1"/>
          </p:nvPr>
        </p:nvSpPr>
        <p:spPr>
          <a:xfrm>
            <a:off x="271590" y="1595718"/>
            <a:ext cx="8946541" cy="4648328"/>
          </a:xfrm>
        </p:spPr>
        <p:txBody>
          <a:bodyPr/>
          <a:lstStyle/>
          <a:p>
            <a:r>
              <a:rPr lang="en-GB" dirty="0">
                <a:solidFill>
                  <a:schemeClr val="accent6"/>
                </a:solidFill>
              </a:rPr>
              <a:t>Increase visual quality</a:t>
            </a:r>
            <a:r>
              <a:rPr lang="en-GB" dirty="0"/>
              <a:t> and give more freedom to art direction!</a:t>
            </a:r>
          </a:p>
          <a:p>
            <a:endParaRPr lang="en-GB" dirty="0"/>
          </a:p>
          <a:p>
            <a:r>
              <a:rPr lang="en-GB" dirty="0">
                <a:solidFill>
                  <a:schemeClr val="accent6"/>
                </a:solidFill>
              </a:rPr>
              <a:t>Physically based volumetric rendering</a:t>
            </a:r>
            <a:endParaRPr lang="en-GB" dirty="0"/>
          </a:p>
          <a:p>
            <a:pPr lvl="1"/>
            <a:r>
              <a:rPr lang="en-GB" dirty="0"/>
              <a:t>Meaningful material parameters</a:t>
            </a:r>
          </a:p>
          <a:p>
            <a:pPr lvl="1"/>
            <a:r>
              <a:rPr lang="en-GB" dirty="0"/>
              <a:t>Decouple material from lighting</a:t>
            </a:r>
          </a:p>
          <a:p>
            <a:pPr lvl="1"/>
            <a:r>
              <a:rPr lang="en-GB" dirty="0"/>
              <a:t>Coherent results</a:t>
            </a:r>
          </a:p>
          <a:p>
            <a:pPr lvl="1"/>
            <a:endParaRPr lang="en-GB" dirty="0"/>
          </a:p>
          <a:p>
            <a:r>
              <a:rPr lang="en-GB" dirty="0">
                <a:solidFill>
                  <a:schemeClr val="accent6"/>
                </a:solidFill>
              </a:rPr>
              <a:t>Unified</a:t>
            </a:r>
            <a:r>
              <a:rPr lang="en-GB" dirty="0"/>
              <a:t> volumetric interactions</a:t>
            </a:r>
          </a:p>
          <a:p>
            <a:pPr lvl="1"/>
            <a:r>
              <a:rPr lang="en-GB" dirty="0"/>
              <a:t>Lighting + regular and volumetric shadows</a:t>
            </a:r>
          </a:p>
          <a:p>
            <a:pPr lvl="1"/>
            <a:r>
              <a:rPr lang="en-GB" dirty="0"/>
              <a:t>Interaction with opaque, transparent and</a:t>
            </a:r>
            <a:br>
              <a:rPr lang="en-GB" dirty="0"/>
            </a:br>
            <a:r>
              <a:rPr lang="en-GB" dirty="0"/>
              <a:t>particles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695" y="1998917"/>
            <a:ext cx="5886609" cy="4774019"/>
          </a:xfrm>
          <a:prstGeom prst="rect">
            <a:avLst/>
          </a:prstGeom>
        </p:spPr>
      </p:pic>
      <p:pic>
        <p:nvPicPr>
          <p:cNvPr id="5" name="Picture 2" descr="https://frostbite.ea.com/download/attachments/1442550/Frostbite_Black.png?version=1&amp;modificationDate=1364395954800&amp;api=v2"/>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6378" t="90007" r="4485"/>
          <a:stretch/>
        </p:blipFill>
        <p:spPr bwMode="auto">
          <a:xfrm>
            <a:off x="8155169" y="1998917"/>
            <a:ext cx="3859619" cy="460687"/>
          </a:xfrm>
          <a:prstGeom prst="rect">
            <a:avLst/>
          </a:prstGeom>
          <a:noFill/>
        </p:spPr>
      </p:pic>
    </p:spTree>
    <p:extLst>
      <p:ext uri="{BB962C8B-B14F-4D97-AF65-F5344CB8AC3E}">
        <p14:creationId xmlns:p14="http://schemas.microsoft.com/office/powerpoint/2010/main" val="172710327"/>
      </p:ext>
    </p:extLst>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lang="en-GB"/>
              <a:t>Results</a:t>
            </a:r>
            <a:endParaRPr dirty="0" lang="sv-SE"/>
          </a:p>
        </p:txBody>
      </p:sp>
      <p:pic>
        <p:nvPicPr>
          <p:cNvPr id="6" name="introVid">
            <a:hlinkClick action="ppaction://media" r:id=""/>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7"/>
          <a:stretch>
            <a:fillRect/>
          </a:stretch>
        </p:blipFill>
        <p:spPr>
          <a:xfrm>
            <a:off x="3178979" y="0"/>
            <a:ext cx="6871855" cy="6858000"/>
          </a:xfrm>
          <a:prstGeom prst="rect">
            <a:avLst/>
          </a:prstGeom>
        </p:spPr>
      </p:pic>
    </p:spTree>
    <p:extLst>
      <p:ext uri="{BB962C8B-B14F-4D97-AF65-F5344CB8AC3E}">
        <p14:creationId xmlns:p14="http://schemas.microsoft.com/office/powerpoint/2010/main" val="2558326527"/>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30783" fill="hold" id="6"/>
                                        <p:tgtEl>
                                          <p:spTgt spid="6"/>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80000">
                <p:cTn display="0" fill="hold" id="7">
                  <p:stCondLst>
                    <p:cond delay="indefinite"/>
                  </p:stCondLst>
                </p:cTn>
                <p:tgtEl>
                  <p:spTgt spid="6"/>
                </p:tgtEl>
              </p:cMediaNode>
            </p:video>
            <p:seq concurrent="1" nextAc="seek">
              <p:cTn evtFilter="cancelBubble" fill="hold" id="8" nodeType="interactiveSeq" restart="whenNotActive">
                <p:stCondLst>
                  <p:cond delay="0" evt="onClick">
                    <p:tgtEl>
                      <p:spTgt spid="6"/>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6"/>
                                        </p:tgtEl>
                                      </p:cBhvr>
                                    </p:cmd>
                                  </p:childTnLst>
                                </p:cTn>
                              </p:par>
                            </p:childTnLst>
                          </p:cTn>
                        </p:par>
                      </p:childTnLst>
                    </p:cTn>
                  </p:par>
                </p:childTnLst>
              </p:cTn>
              <p:nextCondLst>
                <p:cond delay="0" evt="onClick">
                  <p:tgtEl>
                    <p:spTgt spid="6"/>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FB">
      <a:dk1>
        <a:sysClr val="windowText" lastClr="000000"/>
      </a:dk1>
      <a:lt1>
        <a:sysClr val="window" lastClr="FFFFFF"/>
      </a:lt1>
      <a:dk2>
        <a:srgbClr val="29424D"/>
      </a:dk2>
      <a:lt2>
        <a:srgbClr val="EEECE1"/>
      </a:lt2>
      <a:accent1>
        <a:srgbClr val="6597AD"/>
      </a:accent1>
      <a:accent2>
        <a:srgbClr val="C0504D"/>
      </a:accent2>
      <a:accent3>
        <a:srgbClr val="9BBB59"/>
      </a:accent3>
      <a:accent4>
        <a:srgbClr val="8064A2"/>
      </a:accent4>
      <a:accent5>
        <a:srgbClr val="E8C634"/>
      </a:accent5>
      <a:accent6>
        <a:srgbClr val="F79646"/>
      </a:accent6>
      <a:hlink>
        <a:srgbClr val="F79646"/>
      </a:hlink>
      <a:folHlink>
        <a:srgbClr val="F79646"/>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75856</TotalTime>
  <Words>5882</Words>
  <Application>Microsoft Office PowerPoint</Application>
  <PresentationFormat>宽屏</PresentationFormat>
  <Paragraphs>770</Paragraphs>
  <Slides>57</Slides>
  <Notes>57</Notes>
  <HiddenSlides>0</HiddenSlides>
  <MMClips>18</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57</vt:i4>
      </vt:variant>
    </vt:vector>
  </HeadingPairs>
  <TitlesOfParts>
    <vt:vector size="63" baseType="lpstr">
      <vt:lpstr>Arial</vt:lpstr>
      <vt:lpstr>Calibri</vt:lpstr>
      <vt:lpstr>Cambria Math</vt:lpstr>
      <vt:lpstr>Century Gothic</vt:lpstr>
      <vt:lpstr>Wingdings 3</vt:lpstr>
      <vt:lpstr>Ion</vt:lpstr>
      <vt:lpstr>PowerPoint 演示文稿</vt:lpstr>
      <vt:lpstr>Physically Based and Unified Volumetric Rendering in Frostbite</vt:lpstr>
      <vt:lpstr>Context</vt:lpstr>
      <vt:lpstr>Context</vt:lpstr>
      <vt:lpstr>Real-life volumetric</vt:lpstr>
      <vt:lpstr>Previous work</vt:lpstr>
      <vt:lpstr>Previous work</vt:lpstr>
      <vt:lpstr>Scope and motivation</vt:lpstr>
      <vt:lpstr>Results</vt:lpstr>
      <vt:lpstr>Outline</vt:lpstr>
      <vt:lpstr>Volumetric rendering: single scattering</vt:lpstr>
      <vt:lpstr>Our approach: clip space volumes</vt:lpstr>
      <vt:lpstr>Our approach: data flow</vt:lpstr>
      <vt:lpstr>Our approach: data flow</vt:lpstr>
      <vt:lpstr>Participating media material definition</vt:lpstr>
      <vt:lpstr>Participating Media (PM) properties voxelization</vt:lpstr>
      <vt:lpstr>Our approach: data flow</vt:lpstr>
      <vt:lpstr>Froxel integration</vt:lpstr>
      <vt:lpstr>Froxel integration: Sun/Ambient/Emissive</vt:lpstr>
      <vt:lpstr>Froxel integration: Local lights</vt:lpstr>
      <vt:lpstr>Temporal volumetric integration</vt:lpstr>
      <vt:lpstr>Temporal volumetric integration</vt:lpstr>
      <vt:lpstr>Temporal volumetric integration</vt:lpstr>
      <vt:lpstr>With Temporal volumetric integration</vt:lpstr>
      <vt:lpstr>With Temporal volumetric integration</vt:lpstr>
      <vt:lpstr>Temporal volumetric integration</vt:lpstr>
      <vt:lpstr>Our approach: data flow</vt:lpstr>
      <vt:lpstr>Final PM volume</vt:lpstr>
      <vt:lpstr>Final PM volume</vt:lpstr>
      <vt:lpstr>Final PM volume</vt:lpstr>
      <vt:lpstr>Final PM volume rendering on scene</vt:lpstr>
      <vt:lpstr>Result validation</vt:lpstr>
      <vt:lpstr>Result validation - scene 1</vt:lpstr>
      <vt:lpstr>Result validation - scene 2</vt:lpstr>
      <vt:lpstr>Performance</vt:lpstr>
      <vt:lpstr>Performance: PS4, 900p</vt:lpstr>
      <vt:lpstr>Outline</vt:lpstr>
      <vt:lpstr>Volumetric shadow maps</vt:lpstr>
      <vt:lpstr>Volumetric shadow maps</vt:lpstr>
      <vt:lpstr>Particle volumetric shadows</vt:lpstr>
      <vt:lpstr>Performance: PS4</vt:lpstr>
      <vt:lpstr>Outline</vt:lpstr>
      <vt:lpstr>Particle/Sun interaction</vt:lpstr>
      <vt:lpstr>Physically-based sky/atmosphere</vt:lpstr>
      <vt:lpstr>Conclusion</vt:lpstr>
      <vt:lpstr>Future work</vt:lpstr>
      <vt:lpstr>References</vt:lpstr>
      <vt:lpstr>Questions?</vt:lpstr>
      <vt:lpstr>Bonus slides</vt:lpstr>
      <vt:lpstr>Volumetric shadow maps</vt:lpstr>
      <vt:lpstr>Volumetric shadows are important!</vt:lpstr>
      <vt:lpstr>Particles effect volumetric lighting</vt:lpstr>
      <vt:lpstr>Particle voxelization</vt:lpstr>
      <vt:lpstr>Particle voxelization methods</vt:lpstr>
      <vt:lpstr>Discussion</vt:lpstr>
      <vt:lpstr>Particle voxelization consistency</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 Scripting</dc:title>
  <dc:creator>Ottosson, Bjorn</dc:creator>
  <cp:lastModifiedBy>浅 墨</cp:lastModifiedBy>
  <cp:revision>614</cp:revision>
  <dcterms:created xsi:type="dcterms:W3CDTF">2014-10-09T10:46:26Z</dcterms:created>
  <dcterms:modified xsi:type="dcterms:W3CDTF">2021-10-31T06:51:19Z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48546077</vt:lpwstr>
  </property>
  <property fmtid="{D5CDD505-2E9C-101B-9397-08002B2CF9AE}" name="NXPowerLiteSettings" pid="3">
    <vt:lpwstr>E700052003A000</vt:lpwstr>
  </property>
  <property fmtid="{D5CDD505-2E9C-101B-9397-08002B2CF9AE}" name="NXPowerLiteVersion" pid="4">
    <vt:lpwstr>D9.1.0</vt:lpwstr>
  </property>
</Properties>
</file>